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67" r:id="rId3"/>
    <p:sldId id="268"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65" r:id="rId20"/>
  </p:sldIdLst>
  <p:sldSz cx="18288000" cy="10287000"/>
  <p:notesSz cx="18288000" cy="102870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9" d="100"/>
          <a:sy n="39" d="100"/>
        </p:scale>
        <p:origin x="940" y="5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1371600" y="3188970"/>
            <a:ext cx="15544800" cy="2160270"/>
          </a:xfrm>
          <a:prstGeom prst="rect">
            <a:avLst/>
          </a:prstGeom>
        </p:spPr>
        <p:txBody>
          <a:bodyPr wrap="square" lIns="0" tIns="0" rIns="0" bIns="0">
            <a:spAutoFit/>
          </a:bodyPr>
          <a:lstStyle>
            <a:lvl1pPr>
              <a:defRPr sz="5500" b="0" i="0">
                <a:solidFill>
                  <a:schemeClr val="bg1"/>
                </a:solidFill>
                <a:latin typeface="Arial Black"/>
                <a:cs typeface="Arial Black"/>
              </a:defRPr>
            </a:lvl1pPr>
          </a:lstStyle>
          <a:p>
            <a:endParaRPr/>
          </a:p>
        </p:txBody>
      </p:sp>
      <p:sp>
        <p:nvSpPr>
          <p:cNvPr id="3" name="Holder 3"/>
          <p:cNvSpPr>
            <a:spLocks noGrp="1"/>
          </p:cNvSpPr>
          <p:nvPr>
            <p:ph type="subTitle" idx="4"/>
          </p:nvPr>
        </p:nvSpPr>
        <p:spPr>
          <a:xfrm>
            <a:off x="2743200" y="5760720"/>
            <a:ext cx="12801600" cy="25717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9/21/2025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500" b="0" i="0">
                <a:solidFill>
                  <a:schemeClr val="bg1"/>
                </a:solidFill>
                <a:latin typeface="Arial Black"/>
                <a:cs typeface="Arial Black"/>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9/21/2025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500" b="0" i="0">
                <a:solidFill>
                  <a:schemeClr val="bg1"/>
                </a:solidFill>
                <a:latin typeface="Arial Black"/>
                <a:cs typeface="Arial Black"/>
              </a:defRPr>
            </a:lvl1pPr>
          </a:lstStyle>
          <a:p>
            <a:endParaRPr/>
          </a:p>
        </p:txBody>
      </p:sp>
      <p:sp>
        <p:nvSpPr>
          <p:cNvPr id="3" name="Holder 3"/>
          <p:cNvSpPr>
            <a:spLocks noGrp="1"/>
          </p:cNvSpPr>
          <p:nvPr>
            <p:ph sz="half" idx="2"/>
          </p:nvPr>
        </p:nvSpPr>
        <p:spPr>
          <a:xfrm>
            <a:off x="914400" y="2366010"/>
            <a:ext cx="7955280" cy="678942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9418320" y="2366010"/>
            <a:ext cx="7955280" cy="678942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9/21/2025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5500" b="0" i="0">
                <a:solidFill>
                  <a:schemeClr val="bg1"/>
                </a:solidFill>
                <a:latin typeface="Arial Black"/>
                <a:cs typeface="Arial Black"/>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9/21/2025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8288000" cy="10286999"/>
          </a:xfrm>
          <a:prstGeom prst="rect">
            <a:avLst/>
          </a:prstGeom>
        </p:spPr>
      </p:pic>
      <p:sp>
        <p:nvSpPr>
          <p:cNvPr id="17" name="bg object 17"/>
          <p:cNvSpPr/>
          <p:nvPr/>
        </p:nvSpPr>
        <p:spPr>
          <a:xfrm>
            <a:off x="859311" y="8068208"/>
            <a:ext cx="11466195" cy="1190625"/>
          </a:xfrm>
          <a:custGeom>
            <a:avLst/>
            <a:gdLst/>
            <a:ahLst/>
            <a:cxnLst/>
            <a:rect l="l" t="t" r="r" b="b"/>
            <a:pathLst>
              <a:path w="11466195" h="1190625">
                <a:moveTo>
                  <a:pt x="595014" y="0"/>
                </a:moveTo>
                <a:lnTo>
                  <a:pt x="10871073" y="0"/>
                </a:lnTo>
                <a:lnTo>
                  <a:pt x="10923390" y="2302"/>
                </a:lnTo>
                <a:lnTo>
                  <a:pt x="10974955" y="9135"/>
                </a:lnTo>
                <a:lnTo>
                  <a:pt x="11025493" y="20385"/>
                </a:lnTo>
                <a:lnTo>
                  <a:pt x="11074730" y="35938"/>
                </a:lnTo>
                <a:lnTo>
                  <a:pt x="11122392" y="55680"/>
                </a:lnTo>
                <a:lnTo>
                  <a:pt x="11168206" y="79498"/>
                </a:lnTo>
                <a:lnTo>
                  <a:pt x="11211896" y="107279"/>
                </a:lnTo>
                <a:lnTo>
                  <a:pt x="11253190" y="138909"/>
                </a:lnTo>
                <a:lnTo>
                  <a:pt x="11291812" y="174275"/>
                </a:lnTo>
                <a:lnTo>
                  <a:pt x="11327178" y="212898"/>
                </a:lnTo>
                <a:lnTo>
                  <a:pt x="11358808" y="254191"/>
                </a:lnTo>
                <a:lnTo>
                  <a:pt x="11386589" y="297882"/>
                </a:lnTo>
                <a:lnTo>
                  <a:pt x="11410408" y="343695"/>
                </a:lnTo>
                <a:lnTo>
                  <a:pt x="11430150" y="391357"/>
                </a:lnTo>
                <a:lnTo>
                  <a:pt x="11445703" y="440594"/>
                </a:lnTo>
                <a:lnTo>
                  <a:pt x="11456953" y="491132"/>
                </a:lnTo>
                <a:lnTo>
                  <a:pt x="11463786" y="542697"/>
                </a:lnTo>
                <a:lnTo>
                  <a:pt x="11466089" y="595014"/>
                </a:lnTo>
                <a:lnTo>
                  <a:pt x="11463786" y="647332"/>
                </a:lnTo>
                <a:lnTo>
                  <a:pt x="11456953" y="698896"/>
                </a:lnTo>
                <a:lnTo>
                  <a:pt x="11445703" y="749434"/>
                </a:lnTo>
                <a:lnTo>
                  <a:pt x="11430150" y="798671"/>
                </a:lnTo>
                <a:lnTo>
                  <a:pt x="11410408" y="846334"/>
                </a:lnTo>
                <a:lnTo>
                  <a:pt x="11386590" y="892147"/>
                </a:lnTo>
                <a:lnTo>
                  <a:pt x="11358809" y="935837"/>
                </a:lnTo>
                <a:lnTo>
                  <a:pt x="11327178" y="977131"/>
                </a:lnTo>
                <a:lnTo>
                  <a:pt x="11291813" y="1015754"/>
                </a:lnTo>
                <a:lnTo>
                  <a:pt x="11253190" y="1051119"/>
                </a:lnTo>
                <a:lnTo>
                  <a:pt x="11211896" y="1082749"/>
                </a:lnTo>
                <a:lnTo>
                  <a:pt x="11168206" y="1110531"/>
                </a:lnTo>
                <a:lnTo>
                  <a:pt x="11122393" y="1134349"/>
                </a:lnTo>
                <a:lnTo>
                  <a:pt x="11074730" y="1154091"/>
                </a:lnTo>
                <a:lnTo>
                  <a:pt x="11025493" y="1169644"/>
                </a:lnTo>
                <a:lnTo>
                  <a:pt x="10974955" y="1180893"/>
                </a:lnTo>
                <a:lnTo>
                  <a:pt x="10923390" y="1187726"/>
                </a:lnTo>
                <a:lnTo>
                  <a:pt x="10871073" y="1190029"/>
                </a:lnTo>
                <a:lnTo>
                  <a:pt x="595014" y="1190029"/>
                </a:lnTo>
                <a:lnTo>
                  <a:pt x="542697" y="1187726"/>
                </a:lnTo>
                <a:lnTo>
                  <a:pt x="491132" y="1180893"/>
                </a:lnTo>
                <a:lnTo>
                  <a:pt x="440594" y="1169644"/>
                </a:lnTo>
                <a:lnTo>
                  <a:pt x="391357" y="1154091"/>
                </a:lnTo>
                <a:lnTo>
                  <a:pt x="343695" y="1134349"/>
                </a:lnTo>
                <a:lnTo>
                  <a:pt x="297881" y="1110530"/>
                </a:lnTo>
                <a:lnTo>
                  <a:pt x="254191" y="1082749"/>
                </a:lnTo>
                <a:lnTo>
                  <a:pt x="212898" y="1051119"/>
                </a:lnTo>
                <a:lnTo>
                  <a:pt x="174275" y="1015753"/>
                </a:lnTo>
                <a:lnTo>
                  <a:pt x="138909" y="977131"/>
                </a:lnTo>
                <a:lnTo>
                  <a:pt x="107279" y="935837"/>
                </a:lnTo>
                <a:lnTo>
                  <a:pt x="79498" y="892147"/>
                </a:lnTo>
                <a:lnTo>
                  <a:pt x="55680" y="846334"/>
                </a:lnTo>
                <a:lnTo>
                  <a:pt x="35938" y="798671"/>
                </a:lnTo>
                <a:lnTo>
                  <a:pt x="20385" y="749434"/>
                </a:lnTo>
                <a:lnTo>
                  <a:pt x="9135" y="698896"/>
                </a:lnTo>
                <a:lnTo>
                  <a:pt x="2302" y="647332"/>
                </a:lnTo>
                <a:lnTo>
                  <a:pt x="0" y="595014"/>
                </a:lnTo>
                <a:lnTo>
                  <a:pt x="2302" y="542697"/>
                </a:lnTo>
                <a:lnTo>
                  <a:pt x="9135" y="491132"/>
                </a:lnTo>
                <a:lnTo>
                  <a:pt x="20385" y="440594"/>
                </a:lnTo>
                <a:lnTo>
                  <a:pt x="35938" y="391357"/>
                </a:lnTo>
                <a:lnTo>
                  <a:pt x="55680" y="343695"/>
                </a:lnTo>
                <a:lnTo>
                  <a:pt x="79499" y="297882"/>
                </a:lnTo>
                <a:lnTo>
                  <a:pt x="107280" y="254191"/>
                </a:lnTo>
                <a:lnTo>
                  <a:pt x="138910" y="212898"/>
                </a:lnTo>
                <a:lnTo>
                  <a:pt x="174275" y="174275"/>
                </a:lnTo>
                <a:lnTo>
                  <a:pt x="212898" y="138910"/>
                </a:lnTo>
                <a:lnTo>
                  <a:pt x="254191" y="107279"/>
                </a:lnTo>
                <a:lnTo>
                  <a:pt x="297882" y="79498"/>
                </a:lnTo>
                <a:lnTo>
                  <a:pt x="343695" y="55680"/>
                </a:lnTo>
                <a:lnTo>
                  <a:pt x="391357" y="35938"/>
                </a:lnTo>
                <a:lnTo>
                  <a:pt x="440594" y="20385"/>
                </a:lnTo>
                <a:lnTo>
                  <a:pt x="491132" y="9135"/>
                </a:lnTo>
                <a:lnTo>
                  <a:pt x="542697" y="2302"/>
                </a:lnTo>
                <a:lnTo>
                  <a:pt x="595014" y="0"/>
                </a:lnTo>
              </a:path>
            </a:pathLst>
          </a:custGeom>
          <a:ln w="95249">
            <a:solidFill>
              <a:srgbClr val="FFFFFF"/>
            </a:solidFill>
          </a:ln>
        </p:spPr>
        <p:txBody>
          <a:bodyPr wrap="square" lIns="0" tIns="0" rIns="0" bIns="0" rtlCol="0"/>
          <a:lstStyle/>
          <a:p>
            <a:endParaRPr/>
          </a:p>
        </p:txBody>
      </p:sp>
      <p:sp>
        <p:nvSpPr>
          <p:cNvPr id="18" name="bg object 18"/>
          <p:cNvSpPr/>
          <p:nvPr/>
        </p:nvSpPr>
        <p:spPr>
          <a:xfrm>
            <a:off x="12543186" y="8068208"/>
            <a:ext cx="3672840" cy="1190625"/>
          </a:xfrm>
          <a:custGeom>
            <a:avLst/>
            <a:gdLst/>
            <a:ahLst/>
            <a:cxnLst/>
            <a:rect l="l" t="t" r="r" b="b"/>
            <a:pathLst>
              <a:path w="3672840" h="1190625">
                <a:moveTo>
                  <a:pt x="3079030" y="1190091"/>
                </a:moveTo>
                <a:lnTo>
                  <a:pt x="595046" y="1190091"/>
                </a:lnTo>
                <a:lnTo>
                  <a:pt x="542726" y="1187788"/>
                </a:lnTo>
                <a:lnTo>
                  <a:pt x="491158" y="1180955"/>
                </a:lnTo>
                <a:lnTo>
                  <a:pt x="440618" y="1169704"/>
                </a:lnTo>
                <a:lnTo>
                  <a:pt x="391378" y="1154151"/>
                </a:lnTo>
                <a:lnTo>
                  <a:pt x="343713" y="1134408"/>
                </a:lnTo>
                <a:lnTo>
                  <a:pt x="297898" y="1110588"/>
                </a:lnTo>
                <a:lnTo>
                  <a:pt x="254205" y="1082806"/>
                </a:lnTo>
                <a:lnTo>
                  <a:pt x="212909" y="1051174"/>
                </a:lnTo>
                <a:lnTo>
                  <a:pt x="174285" y="1015807"/>
                </a:lnTo>
                <a:lnTo>
                  <a:pt x="138917" y="977182"/>
                </a:lnTo>
                <a:lnTo>
                  <a:pt x="107286" y="935887"/>
                </a:lnTo>
                <a:lnTo>
                  <a:pt x="79503" y="892194"/>
                </a:lnTo>
                <a:lnTo>
                  <a:pt x="55683" y="846378"/>
                </a:lnTo>
                <a:lnTo>
                  <a:pt x="35940" y="798714"/>
                </a:lnTo>
                <a:lnTo>
                  <a:pt x="20386" y="749474"/>
                </a:lnTo>
                <a:lnTo>
                  <a:pt x="9136" y="698933"/>
                </a:lnTo>
                <a:lnTo>
                  <a:pt x="2303" y="647366"/>
                </a:lnTo>
                <a:lnTo>
                  <a:pt x="0" y="595046"/>
                </a:lnTo>
                <a:lnTo>
                  <a:pt x="2303" y="542725"/>
                </a:lnTo>
                <a:lnTo>
                  <a:pt x="9136" y="491158"/>
                </a:lnTo>
                <a:lnTo>
                  <a:pt x="20386" y="440617"/>
                </a:lnTo>
                <a:lnTo>
                  <a:pt x="35940" y="391377"/>
                </a:lnTo>
                <a:lnTo>
                  <a:pt x="55683" y="343713"/>
                </a:lnTo>
                <a:lnTo>
                  <a:pt x="79503" y="297897"/>
                </a:lnTo>
                <a:lnTo>
                  <a:pt x="107286" y="254205"/>
                </a:lnTo>
                <a:lnTo>
                  <a:pt x="138917" y="212909"/>
                </a:lnTo>
                <a:lnTo>
                  <a:pt x="174285" y="174285"/>
                </a:lnTo>
                <a:lnTo>
                  <a:pt x="212909" y="138917"/>
                </a:lnTo>
                <a:lnTo>
                  <a:pt x="254205" y="107285"/>
                </a:lnTo>
                <a:lnTo>
                  <a:pt x="297898" y="79503"/>
                </a:lnTo>
                <a:lnTo>
                  <a:pt x="343713" y="55683"/>
                </a:lnTo>
                <a:lnTo>
                  <a:pt x="391378" y="35940"/>
                </a:lnTo>
                <a:lnTo>
                  <a:pt x="440618" y="20386"/>
                </a:lnTo>
                <a:lnTo>
                  <a:pt x="491158" y="9136"/>
                </a:lnTo>
                <a:lnTo>
                  <a:pt x="542726" y="2303"/>
                </a:lnTo>
                <a:lnTo>
                  <a:pt x="595046" y="0"/>
                </a:lnTo>
                <a:lnTo>
                  <a:pt x="3079030" y="0"/>
                </a:lnTo>
                <a:lnTo>
                  <a:pt x="3131351" y="2303"/>
                </a:lnTo>
                <a:lnTo>
                  <a:pt x="3182918" y="9136"/>
                </a:lnTo>
                <a:lnTo>
                  <a:pt x="3233459" y="20386"/>
                </a:lnTo>
                <a:lnTo>
                  <a:pt x="3282698" y="35940"/>
                </a:lnTo>
                <a:lnTo>
                  <a:pt x="3330363" y="55683"/>
                </a:lnTo>
                <a:lnTo>
                  <a:pt x="3376178" y="79503"/>
                </a:lnTo>
                <a:lnTo>
                  <a:pt x="3419871" y="107285"/>
                </a:lnTo>
                <a:lnTo>
                  <a:pt x="3461167" y="138917"/>
                </a:lnTo>
                <a:lnTo>
                  <a:pt x="3499791" y="174285"/>
                </a:lnTo>
                <a:lnTo>
                  <a:pt x="3535159" y="212909"/>
                </a:lnTo>
                <a:lnTo>
                  <a:pt x="3566791" y="254205"/>
                </a:lnTo>
                <a:lnTo>
                  <a:pt x="3594573" y="297897"/>
                </a:lnTo>
                <a:lnTo>
                  <a:pt x="3618393" y="343713"/>
                </a:lnTo>
                <a:lnTo>
                  <a:pt x="3638136" y="391377"/>
                </a:lnTo>
                <a:lnTo>
                  <a:pt x="3653690" y="440617"/>
                </a:lnTo>
                <a:lnTo>
                  <a:pt x="3664940" y="491158"/>
                </a:lnTo>
                <a:lnTo>
                  <a:pt x="3671773" y="542725"/>
                </a:lnTo>
                <a:lnTo>
                  <a:pt x="3672548" y="560312"/>
                </a:lnTo>
                <a:lnTo>
                  <a:pt x="3672548" y="629779"/>
                </a:lnTo>
                <a:lnTo>
                  <a:pt x="3664940" y="698933"/>
                </a:lnTo>
                <a:lnTo>
                  <a:pt x="3653690" y="749474"/>
                </a:lnTo>
                <a:lnTo>
                  <a:pt x="3638136" y="798714"/>
                </a:lnTo>
                <a:lnTo>
                  <a:pt x="3618393" y="846378"/>
                </a:lnTo>
                <a:lnTo>
                  <a:pt x="3594573" y="892194"/>
                </a:lnTo>
                <a:lnTo>
                  <a:pt x="3566791" y="935887"/>
                </a:lnTo>
                <a:lnTo>
                  <a:pt x="3535159" y="977182"/>
                </a:lnTo>
                <a:lnTo>
                  <a:pt x="3499791" y="1015807"/>
                </a:lnTo>
                <a:lnTo>
                  <a:pt x="3461167" y="1051174"/>
                </a:lnTo>
                <a:lnTo>
                  <a:pt x="3419871" y="1082806"/>
                </a:lnTo>
                <a:lnTo>
                  <a:pt x="3376178" y="1110588"/>
                </a:lnTo>
                <a:lnTo>
                  <a:pt x="3330363" y="1134408"/>
                </a:lnTo>
                <a:lnTo>
                  <a:pt x="3282698" y="1154151"/>
                </a:lnTo>
                <a:lnTo>
                  <a:pt x="3233459" y="1169704"/>
                </a:lnTo>
                <a:lnTo>
                  <a:pt x="3182918" y="1180955"/>
                </a:lnTo>
                <a:lnTo>
                  <a:pt x="3131351" y="1187788"/>
                </a:lnTo>
                <a:lnTo>
                  <a:pt x="3079030" y="1190091"/>
                </a:lnTo>
                <a:close/>
              </a:path>
            </a:pathLst>
          </a:custGeom>
          <a:solidFill>
            <a:srgbClr val="FFFFFF"/>
          </a:solidFill>
        </p:spPr>
        <p:txBody>
          <a:bodyPr wrap="square" lIns="0" tIns="0" rIns="0" bIns="0" rtlCol="0"/>
          <a:lstStyle/>
          <a:p>
            <a:endParaRPr/>
          </a:p>
        </p:txBody>
      </p:sp>
      <p:sp>
        <p:nvSpPr>
          <p:cNvPr id="19" name="bg object 19"/>
          <p:cNvSpPr/>
          <p:nvPr/>
        </p:nvSpPr>
        <p:spPr>
          <a:xfrm>
            <a:off x="12543228" y="8068208"/>
            <a:ext cx="3674110" cy="1190625"/>
          </a:xfrm>
          <a:custGeom>
            <a:avLst/>
            <a:gdLst/>
            <a:ahLst/>
            <a:cxnLst/>
            <a:rect l="l" t="t" r="r" b="b"/>
            <a:pathLst>
              <a:path w="3674109" h="1190625">
                <a:moveTo>
                  <a:pt x="595014" y="0"/>
                </a:moveTo>
                <a:lnTo>
                  <a:pt x="3078870" y="0"/>
                </a:lnTo>
                <a:lnTo>
                  <a:pt x="3131187" y="2302"/>
                </a:lnTo>
                <a:lnTo>
                  <a:pt x="3182752" y="9135"/>
                </a:lnTo>
                <a:lnTo>
                  <a:pt x="3233290" y="20385"/>
                </a:lnTo>
                <a:lnTo>
                  <a:pt x="3282527" y="35937"/>
                </a:lnTo>
                <a:lnTo>
                  <a:pt x="3330189" y="55680"/>
                </a:lnTo>
                <a:lnTo>
                  <a:pt x="3376003" y="79498"/>
                </a:lnTo>
                <a:lnTo>
                  <a:pt x="3419693" y="107279"/>
                </a:lnTo>
                <a:lnTo>
                  <a:pt x="3460986" y="138909"/>
                </a:lnTo>
                <a:lnTo>
                  <a:pt x="3499609" y="174275"/>
                </a:lnTo>
                <a:lnTo>
                  <a:pt x="3534975" y="212897"/>
                </a:lnTo>
                <a:lnTo>
                  <a:pt x="3566605" y="254191"/>
                </a:lnTo>
                <a:lnTo>
                  <a:pt x="3594386" y="297881"/>
                </a:lnTo>
                <a:lnTo>
                  <a:pt x="3618205" y="343694"/>
                </a:lnTo>
                <a:lnTo>
                  <a:pt x="3637947" y="391357"/>
                </a:lnTo>
                <a:lnTo>
                  <a:pt x="3653500" y="440594"/>
                </a:lnTo>
                <a:lnTo>
                  <a:pt x="3664750" y="491132"/>
                </a:lnTo>
                <a:lnTo>
                  <a:pt x="3671583" y="542697"/>
                </a:lnTo>
                <a:lnTo>
                  <a:pt x="3673886" y="595014"/>
                </a:lnTo>
                <a:lnTo>
                  <a:pt x="3671583" y="647332"/>
                </a:lnTo>
                <a:lnTo>
                  <a:pt x="3664750" y="698897"/>
                </a:lnTo>
                <a:lnTo>
                  <a:pt x="3653500" y="749434"/>
                </a:lnTo>
                <a:lnTo>
                  <a:pt x="3637947" y="798672"/>
                </a:lnTo>
                <a:lnTo>
                  <a:pt x="3618205" y="846334"/>
                </a:lnTo>
                <a:lnTo>
                  <a:pt x="3594386" y="892147"/>
                </a:lnTo>
                <a:lnTo>
                  <a:pt x="3566605" y="935838"/>
                </a:lnTo>
                <a:lnTo>
                  <a:pt x="3534975" y="977131"/>
                </a:lnTo>
                <a:lnTo>
                  <a:pt x="3499609" y="1015754"/>
                </a:lnTo>
                <a:lnTo>
                  <a:pt x="3460987" y="1051119"/>
                </a:lnTo>
                <a:lnTo>
                  <a:pt x="3419693" y="1082750"/>
                </a:lnTo>
                <a:lnTo>
                  <a:pt x="3376003" y="1110531"/>
                </a:lnTo>
                <a:lnTo>
                  <a:pt x="3330189" y="1134349"/>
                </a:lnTo>
                <a:lnTo>
                  <a:pt x="3282527" y="1154091"/>
                </a:lnTo>
                <a:lnTo>
                  <a:pt x="3233290" y="1169644"/>
                </a:lnTo>
                <a:lnTo>
                  <a:pt x="3182752" y="1180893"/>
                </a:lnTo>
                <a:lnTo>
                  <a:pt x="3131187" y="1187726"/>
                </a:lnTo>
                <a:lnTo>
                  <a:pt x="3078870" y="1190029"/>
                </a:lnTo>
                <a:lnTo>
                  <a:pt x="595014" y="1190029"/>
                </a:lnTo>
                <a:lnTo>
                  <a:pt x="542696" y="1187726"/>
                </a:lnTo>
                <a:lnTo>
                  <a:pt x="491132" y="1180893"/>
                </a:lnTo>
                <a:lnTo>
                  <a:pt x="440594" y="1169644"/>
                </a:lnTo>
                <a:lnTo>
                  <a:pt x="391357" y="1154091"/>
                </a:lnTo>
                <a:lnTo>
                  <a:pt x="343694" y="1134349"/>
                </a:lnTo>
                <a:lnTo>
                  <a:pt x="297881" y="1110530"/>
                </a:lnTo>
                <a:lnTo>
                  <a:pt x="254191" y="1082749"/>
                </a:lnTo>
                <a:lnTo>
                  <a:pt x="212898" y="1051119"/>
                </a:lnTo>
                <a:lnTo>
                  <a:pt x="174275" y="1015753"/>
                </a:lnTo>
                <a:lnTo>
                  <a:pt x="138910" y="977130"/>
                </a:lnTo>
                <a:lnTo>
                  <a:pt x="107279" y="935837"/>
                </a:lnTo>
                <a:lnTo>
                  <a:pt x="79498" y="892147"/>
                </a:lnTo>
                <a:lnTo>
                  <a:pt x="55680" y="846333"/>
                </a:lnTo>
                <a:lnTo>
                  <a:pt x="35938" y="798671"/>
                </a:lnTo>
                <a:lnTo>
                  <a:pt x="20385" y="749434"/>
                </a:lnTo>
                <a:lnTo>
                  <a:pt x="9135" y="698896"/>
                </a:lnTo>
                <a:lnTo>
                  <a:pt x="2302" y="647332"/>
                </a:lnTo>
                <a:lnTo>
                  <a:pt x="0" y="595014"/>
                </a:lnTo>
                <a:lnTo>
                  <a:pt x="2302" y="542697"/>
                </a:lnTo>
                <a:lnTo>
                  <a:pt x="9136" y="491132"/>
                </a:lnTo>
                <a:lnTo>
                  <a:pt x="20385" y="440594"/>
                </a:lnTo>
                <a:lnTo>
                  <a:pt x="35938" y="391357"/>
                </a:lnTo>
                <a:lnTo>
                  <a:pt x="55680" y="343695"/>
                </a:lnTo>
                <a:lnTo>
                  <a:pt x="79499" y="297882"/>
                </a:lnTo>
                <a:lnTo>
                  <a:pt x="107280" y="254191"/>
                </a:lnTo>
                <a:lnTo>
                  <a:pt x="138910" y="212898"/>
                </a:lnTo>
                <a:lnTo>
                  <a:pt x="174275" y="174276"/>
                </a:lnTo>
                <a:lnTo>
                  <a:pt x="212898" y="138910"/>
                </a:lnTo>
                <a:lnTo>
                  <a:pt x="254191" y="107280"/>
                </a:lnTo>
                <a:lnTo>
                  <a:pt x="297881" y="79499"/>
                </a:lnTo>
                <a:lnTo>
                  <a:pt x="343695" y="55680"/>
                </a:lnTo>
                <a:lnTo>
                  <a:pt x="391357" y="35938"/>
                </a:lnTo>
                <a:lnTo>
                  <a:pt x="440594" y="20385"/>
                </a:lnTo>
                <a:lnTo>
                  <a:pt x="491132" y="9135"/>
                </a:lnTo>
                <a:lnTo>
                  <a:pt x="542696" y="2302"/>
                </a:lnTo>
                <a:lnTo>
                  <a:pt x="595014" y="0"/>
                </a:lnTo>
              </a:path>
            </a:pathLst>
          </a:custGeom>
          <a:ln w="95249">
            <a:solidFill>
              <a:srgbClr val="FFFFFF"/>
            </a:solidFill>
          </a:ln>
        </p:spPr>
        <p:txBody>
          <a:bodyPr wrap="square" lIns="0" tIns="0" rIns="0" bIns="0" rtlCol="0"/>
          <a:lstStyle/>
          <a:p>
            <a:endParaRPr/>
          </a:p>
        </p:txBody>
      </p:sp>
      <p:sp>
        <p:nvSpPr>
          <p:cNvPr id="20" name="bg object 20"/>
          <p:cNvSpPr/>
          <p:nvPr/>
        </p:nvSpPr>
        <p:spPr>
          <a:xfrm>
            <a:off x="16439491" y="8238819"/>
            <a:ext cx="819785" cy="819785"/>
          </a:xfrm>
          <a:custGeom>
            <a:avLst/>
            <a:gdLst/>
            <a:ahLst/>
            <a:cxnLst/>
            <a:rect l="l" t="t" r="r" b="b"/>
            <a:pathLst>
              <a:path w="819784" h="819784">
                <a:moveTo>
                  <a:pt x="594080" y="412508"/>
                </a:moveTo>
                <a:lnTo>
                  <a:pt x="593852" y="411962"/>
                </a:lnTo>
                <a:lnTo>
                  <a:pt x="593852" y="410324"/>
                </a:lnTo>
                <a:lnTo>
                  <a:pt x="592683" y="409168"/>
                </a:lnTo>
                <a:lnTo>
                  <a:pt x="591223" y="405638"/>
                </a:lnTo>
                <a:lnTo>
                  <a:pt x="431393" y="245808"/>
                </a:lnTo>
                <a:lnTo>
                  <a:pt x="425742" y="242011"/>
                </a:lnTo>
                <a:lnTo>
                  <a:pt x="419303" y="240741"/>
                </a:lnTo>
                <a:lnTo>
                  <a:pt x="412826" y="242011"/>
                </a:lnTo>
                <a:lnTo>
                  <a:pt x="407123" y="245808"/>
                </a:lnTo>
                <a:lnTo>
                  <a:pt x="403326" y="251447"/>
                </a:lnTo>
                <a:lnTo>
                  <a:pt x="402056" y="257898"/>
                </a:lnTo>
                <a:lnTo>
                  <a:pt x="403326" y="264375"/>
                </a:lnTo>
                <a:lnTo>
                  <a:pt x="407123" y="270078"/>
                </a:lnTo>
                <a:lnTo>
                  <a:pt x="539686" y="402653"/>
                </a:lnTo>
                <a:lnTo>
                  <a:pt x="236067" y="402653"/>
                </a:lnTo>
                <a:lnTo>
                  <a:pt x="228396" y="410324"/>
                </a:lnTo>
                <a:lnTo>
                  <a:pt x="228396" y="429336"/>
                </a:lnTo>
                <a:lnTo>
                  <a:pt x="236067" y="437007"/>
                </a:lnTo>
                <a:lnTo>
                  <a:pt x="539699" y="437007"/>
                </a:lnTo>
                <a:lnTo>
                  <a:pt x="407123" y="569582"/>
                </a:lnTo>
                <a:lnTo>
                  <a:pt x="403326" y="575221"/>
                </a:lnTo>
                <a:lnTo>
                  <a:pt x="402056" y="581672"/>
                </a:lnTo>
                <a:lnTo>
                  <a:pt x="403326" y="588149"/>
                </a:lnTo>
                <a:lnTo>
                  <a:pt x="407123" y="593852"/>
                </a:lnTo>
                <a:lnTo>
                  <a:pt x="410438" y="597179"/>
                </a:lnTo>
                <a:lnTo>
                  <a:pt x="414909" y="598893"/>
                </a:lnTo>
                <a:lnTo>
                  <a:pt x="423608" y="598893"/>
                </a:lnTo>
                <a:lnTo>
                  <a:pt x="428066" y="597179"/>
                </a:lnTo>
                <a:lnTo>
                  <a:pt x="585952" y="439293"/>
                </a:lnTo>
                <a:lnTo>
                  <a:pt x="591223" y="434136"/>
                </a:lnTo>
                <a:lnTo>
                  <a:pt x="592721" y="430466"/>
                </a:lnTo>
                <a:lnTo>
                  <a:pt x="593852" y="429336"/>
                </a:lnTo>
                <a:lnTo>
                  <a:pt x="593852" y="427723"/>
                </a:lnTo>
                <a:lnTo>
                  <a:pt x="594080" y="427164"/>
                </a:lnTo>
                <a:lnTo>
                  <a:pt x="594080" y="412508"/>
                </a:lnTo>
                <a:close/>
              </a:path>
              <a:path w="819784" h="819784">
                <a:moveTo>
                  <a:pt x="819632" y="409867"/>
                </a:moveTo>
                <a:lnTo>
                  <a:pt x="816864" y="362140"/>
                </a:lnTo>
                <a:lnTo>
                  <a:pt x="808786" y="316001"/>
                </a:lnTo>
                <a:lnTo>
                  <a:pt x="795705" y="271780"/>
                </a:lnTo>
                <a:lnTo>
                  <a:pt x="785279" y="247154"/>
                </a:lnTo>
                <a:lnTo>
                  <a:pt x="785279" y="409867"/>
                </a:lnTo>
                <a:lnTo>
                  <a:pt x="782345" y="456920"/>
                </a:lnTo>
                <a:lnTo>
                  <a:pt x="773798" y="502234"/>
                </a:lnTo>
                <a:lnTo>
                  <a:pt x="759980" y="545477"/>
                </a:lnTo>
                <a:lnTo>
                  <a:pt x="741248" y="586282"/>
                </a:lnTo>
                <a:lnTo>
                  <a:pt x="717956" y="624293"/>
                </a:lnTo>
                <a:lnTo>
                  <a:pt x="690460" y="659155"/>
                </a:lnTo>
                <a:lnTo>
                  <a:pt x="659104" y="690524"/>
                </a:lnTo>
                <a:lnTo>
                  <a:pt x="624255" y="718032"/>
                </a:lnTo>
                <a:lnTo>
                  <a:pt x="586257" y="741337"/>
                </a:lnTo>
                <a:lnTo>
                  <a:pt x="545465" y="760082"/>
                </a:lnTo>
                <a:lnTo>
                  <a:pt x="502234" y="773912"/>
                </a:lnTo>
                <a:lnTo>
                  <a:pt x="456920" y="782459"/>
                </a:lnTo>
                <a:lnTo>
                  <a:pt x="409867" y="785393"/>
                </a:lnTo>
                <a:lnTo>
                  <a:pt x="362813" y="782459"/>
                </a:lnTo>
                <a:lnTo>
                  <a:pt x="317500" y="773912"/>
                </a:lnTo>
                <a:lnTo>
                  <a:pt x="274256" y="760082"/>
                </a:lnTo>
                <a:lnTo>
                  <a:pt x="233464" y="741337"/>
                </a:lnTo>
                <a:lnTo>
                  <a:pt x="195453" y="718032"/>
                </a:lnTo>
                <a:lnTo>
                  <a:pt x="160578" y="690524"/>
                </a:lnTo>
                <a:lnTo>
                  <a:pt x="129209" y="659155"/>
                </a:lnTo>
                <a:lnTo>
                  <a:pt x="101701" y="624293"/>
                </a:lnTo>
                <a:lnTo>
                  <a:pt x="78397" y="586282"/>
                </a:lnTo>
                <a:lnTo>
                  <a:pt x="59651" y="545477"/>
                </a:lnTo>
                <a:lnTo>
                  <a:pt x="45834" y="502234"/>
                </a:lnTo>
                <a:lnTo>
                  <a:pt x="37274" y="456920"/>
                </a:lnTo>
                <a:lnTo>
                  <a:pt x="34340" y="409867"/>
                </a:lnTo>
                <a:lnTo>
                  <a:pt x="37274" y="362826"/>
                </a:lnTo>
                <a:lnTo>
                  <a:pt x="45834" y="317500"/>
                </a:lnTo>
                <a:lnTo>
                  <a:pt x="59651" y="274256"/>
                </a:lnTo>
                <a:lnTo>
                  <a:pt x="78397" y="233464"/>
                </a:lnTo>
                <a:lnTo>
                  <a:pt x="101701" y="195453"/>
                </a:lnTo>
                <a:lnTo>
                  <a:pt x="129209" y="160578"/>
                </a:lnTo>
                <a:lnTo>
                  <a:pt x="160578" y="129222"/>
                </a:lnTo>
                <a:lnTo>
                  <a:pt x="195453" y="101701"/>
                </a:lnTo>
                <a:lnTo>
                  <a:pt x="233464" y="78397"/>
                </a:lnTo>
                <a:lnTo>
                  <a:pt x="274256" y="59651"/>
                </a:lnTo>
                <a:lnTo>
                  <a:pt x="317500" y="45834"/>
                </a:lnTo>
                <a:lnTo>
                  <a:pt x="362813" y="37274"/>
                </a:lnTo>
                <a:lnTo>
                  <a:pt x="409867" y="34340"/>
                </a:lnTo>
                <a:lnTo>
                  <a:pt x="456895" y="37274"/>
                </a:lnTo>
                <a:lnTo>
                  <a:pt x="502196" y="45834"/>
                </a:lnTo>
                <a:lnTo>
                  <a:pt x="545414" y="59651"/>
                </a:lnTo>
                <a:lnTo>
                  <a:pt x="586206" y="78397"/>
                </a:lnTo>
                <a:lnTo>
                  <a:pt x="624205" y="101701"/>
                </a:lnTo>
                <a:lnTo>
                  <a:pt x="659053" y="129222"/>
                </a:lnTo>
                <a:lnTo>
                  <a:pt x="690422" y="160578"/>
                </a:lnTo>
                <a:lnTo>
                  <a:pt x="717931" y="195453"/>
                </a:lnTo>
                <a:lnTo>
                  <a:pt x="741222" y="233464"/>
                </a:lnTo>
                <a:lnTo>
                  <a:pt x="759968" y="274256"/>
                </a:lnTo>
                <a:lnTo>
                  <a:pt x="773798" y="317500"/>
                </a:lnTo>
                <a:lnTo>
                  <a:pt x="782345" y="362826"/>
                </a:lnTo>
                <a:lnTo>
                  <a:pt x="785279" y="409867"/>
                </a:lnTo>
                <a:lnTo>
                  <a:pt x="785279" y="247154"/>
                </a:lnTo>
                <a:lnTo>
                  <a:pt x="755764" y="190309"/>
                </a:lnTo>
                <a:lnTo>
                  <a:pt x="729513" y="153670"/>
                </a:lnTo>
                <a:lnTo>
                  <a:pt x="699503" y="120180"/>
                </a:lnTo>
                <a:lnTo>
                  <a:pt x="666026" y="90157"/>
                </a:lnTo>
                <a:lnTo>
                  <a:pt x="629399" y="63893"/>
                </a:lnTo>
                <a:lnTo>
                  <a:pt x="589940" y="41719"/>
                </a:lnTo>
                <a:lnTo>
                  <a:pt x="547941" y="23926"/>
                </a:lnTo>
                <a:lnTo>
                  <a:pt x="503732" y="10845"/>
                </a:lnTo>
                <a:lnTo>
                  <a:pt x="457593" y="2755"/>
                </a:lnTo>
                <a:lnTo>
                  <a:pt x="409867" y="0"/>
                </a:lnTo>
                <a:lnTo>
                  <a:pt x="362165" y="2755"/>
                </a:lnTo>
                <a:lnTo>
                  <a:pt x="316039" y="10845"/>
                </a:lnTo>
                <a:lnTo>
                  <a:pt x="271818" y="23926"/>
                </a:lnTo>
                <a:lnTo>
                  <a:pt x="229819" y="41719"/>
                </a:lnTo>
                <a:lnTo>
                  <a:pt x="190347" y="63893"/>
                </a:lnTo>
                <a:lnTo>
                  <a:pt x="153720" y="90157"/>
                </a:lnTo>
                <a:lnTo>
                  <a:pt x="120230" y="120180"/>
                </a:lnTo>
                <a:lnTo>
                  <a:pt x="90195" y="153670"/>
                </a:lnTo>
                <a:lnTo>
                  <a:pt x="63931" y="190309"/>
                </a:lnTo>
                <a:lnTo>
                  <a:pt x="41744" y="229781"/>
                </a:lnTo>
                <a:lnTo>
                  <a:pt x="23952" y="271780"/>
                </a:lnTo>
                <a:lnTo>
                  <a:pt x="10845" y="316001"/>
                </a:lnTo>
                <a:lnTo>
                  <a:pt x="2755" y="362140"/>
                </a:lnTo>
                <a:lnTo>
                  <a:pt x="2717" y="362826"/>
                </a:lnTo>
                <a:lnTo>
                  <a:pt x="0" y="409867"/>
                </a:lnTo>
                <a:lnTo>
                  <a:pt x="2755" y="457581"/>
                </a:lnTo>
                <a:lnTo>
                  <a:pt x="10845" y="503694"/>
                </a:lnTo>
                <a:lnTo>
                  <a:pt x="23926" y="547903"/>
                </a:lnTo>
                <a:lnTo>
                  <a:pt x="41719" y="589889"/>
                </a:lnTo>
                <a:lnTo>
                  <a:pt x="63893" y="629348"/>
                </a:lnTo>
                <a:lnTo>
                  <a:pt x="90157" y="665975"/>
                </a:lnTo>
                <a:lnTo>
                  <a:pt x="120180" y="699452"/>
                </a:lnTo>
                <a:lnTo>
                  <a:pt x="153670" y="729475"/>
                </a:lnTo>
                <a:lnTo>
                  <a:pt x="190296" y="755726"/>
                </a:lnTo>
                <a:lnTo>
                  <a:pt x="229781" y="777913"/>
                </a:lnTo>
                <a:lnTo>
                  <a:pt x="271780" y="795693"/>
                </a:lnTo>
                <a:lnTo>
                  <a:pt x="316001" y="808786"/>
                </a:lnTo>
                <a:lnTo>
                  <a:pt x="362140" y="816864"/>
                </a:lnTo>
                <a:lnTo>
                  <a:pt x="409879" y="819632"/>
                </a:lnTo>
                <a:lnTo>
                  <a:pt x="411835" y="819632"/>
                </a:lnTo>
                <a:lnTo>
                  <a:pt x="459549" y="816864"/>
                </a:lnTo>
                <a:lnTo>
                  <a:pt x="458228" y="816864"/>
                </a:lnTo>
                <a:lnTo>
                  <a:pt x="504342" y="808786"/>
                </a:lnTo>
                <a:lnTo>
                  <a:pt x="504075" y="808786"/>
                </a:lnTo>
                <a:lnTo>
                  <a:pt x="548170" y="795693"/>
                </a:lnTo>
                <a:lnTo>
                  <a:pt x="572477" y="785393"/>
                </a:lnTo>
                <a:lnTo>
                  <a:pt x="629500" y="755726"/>
                </a:lnTo>
                <a:lnTo>
                  <a:pt x="666089" y="729475"/>
                </a:lnTo>
                <a:lnTo>
                  <a:pt x="699541" y="699452"/>
                </a:lnTo>
                <a:lnTo>
                  <a:pt x="729538" y="665975"/>
                </a:lnTo>
                <a:lnTo>
                  <a:pt x="755777" y="629348"/>
                </a:lnTo>
                <a:lnTo>
                  <a:pt x="777938" y="589889"/>
                </a:lnTo>
                <a:lnTo>
                  <a:pt x="795705" y="547903"/>
                </a:lnTo>
                <a:lnTo>
                  <a:pt x="808786" y="503694"/>
                </a:lnTo>
                <a:lnTo>
                  <a:pt x="816864" y="457581"/>
                </a:lnTo>
                <a:lnTo>
                  <a:pt x="816902" y="456920"/>
                </a:lnTo>
                <a:lnTo>
                  <a:pt x="819632" y="409867"/>
                </a:lnTo>
                <a:close/>
              </a:path>
            </a:pathLst>
          </a:custGeom>
          <a:solidFill>
            <a:srgbClr val="FFFFFF"/>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9/21/2025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7" cstate="print"/>
          <a:stretch>
            <a:fillRect/>
          </a:stretch>
        </p:blipFill>
        <p:spPr>
          <a:xfrm>
            <a:off x="0" y="0"/>
            <a:ext cx="18288000" cy="10286999"/>
          </a:xfrm>
          <a:prstGeom prst="rect">
            <a:avLst/>
          </a:prstGeom>
        </p:spPr>
      </p:pic>
      <p:sp>
        <p:nvSpPr>
          <p:cNvPr id="2" name="Holder 2"/>
          <p:cNvSpPr>
            <a:spLocks noGrp="1"/>
          </p:cNvSpPr>
          <p:nvPr>
            <p:ph type="title"/>
          </p:nvPr>
        </p:nvSpPr>
        <p:spPr>
          <a:xfrm>
            <a:off x="1016000" y="2169635"/>
            <a:ext cx="6652895" cy="1617345"/>
          </a:xfrm>
          <a:prstGeom prst="rect">
            <a:avLst/>
          </a:prstGeom>
        </p:spPr>
        <p:txBody>
          <a:bodyPr wrap="square" lIns="0" tIns="0" rIns="0" bIns="0">
            <a:spAutoFit/>
          </a:bodyPr>
          <a:lstStyle>
            <a:lvl1pPr>
              <a:defRPr sz="5500" b="0" i="0">
                <a:solidFill>
                  <a:schemeClr val="bg1"/>
                </a:solidFill>
                <a:latin typeface="Arial Black"/>
                <a:cs typeface="Arial Black"/>
              </a:defRPr>
            </a:lvl1pPr>
          </a:lstStyle>
          <a:p>
            <a:endParaRPr/>
          </a:p>
        </p:txBody>
      </p:sp>
      <p:sp>
        <p:nvSpPr>
          <p:cNvPr id="3" name="Holder 3"/>
          <p:cNvSpPr>
            <a:spLocks noGrp="1"/>
          </p:cNvSpPr>
          <p:nvPr>
            <p:ph type="body" idx="1"/>
          </p:nvPr>
        </p:nvSpPr>
        <p:spPr>
          <a:xfrm>
            <a:off x="914400" y="2366010"/>
            <a:ext cx="16459200" cy="678942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6217920" y="9566910"/>
            <a:ext cx="5852160" cy="51435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914400" y="9566910"/>
            <a:ext cx="4206240" cy="51435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9/21/2025</a:t>
            </a:fld>
            <a:endParaRPr lang="en-US"/>
          </a:p>
        </p:txBody>
      </p:sp>
      <p:sp>
        <p:nvSpPr>
          <p:cNvPr id="6" name="Holder 6"/>
          <p:cNvSpPr>
            <a:spLocks noGrp="1"/>
          </p:cNvSpPr>
          <p:nvPr>
            <p:ph type="sldNum" sz="quarter" idx="7"/>
          </p:nvPr>
        </p:nvSpPr>
        <p:spPr>
          <a:xfrm>
            <a:off x="13167361" y="9566910"/>
            <a:ext cx="4206240" cy="51435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‹nº›</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43000" y="3795662"/>
            <a:ext cx="16897364" cy="2218556"/>
          </a:xfrm>
          <a:prstGeom prst="rect">
            <a:avLst/>
          </a:prstGeom>
        </p:spPr>
        <p:txBody>
          <a:bodyPr vert="horz" wrap="square" lIns="0" tIns="12700" rIns="0" bIns="0" rtlCol="0">
            <a:spAutoFit/>
          </a:bodyPr>
          <a:lstStyle/>
          <a:p>
            <a:pPr marL="12700">
              <a:lnSpc>
                <a:spcPts val="8620"/>
              </a:lnSpc>
              <a:spcBef>
                <a:spcPts val="100"/>
              </a:spcBef>
            </a:pPr>
            <a:r>
              <a:rPr lang="pt-BR" sz="7200" spc="90" dirty="0">
                <a:solidFill>
                  <a:srgbClr val="FFFFFF"/>
                </a:solidFill>
                <a:latin typeface="Verdana"/>
              </a:rPr>
              <a:t>Aspectos Atuariais Fundamentais na Portaria MTP nº 1.467/2022</a:t>
            </a:r>
            <a:endParaRPr sz="7200" spc="90" dirty="0">
              <a:solidFill>
                <a:srgbClr val="FFFFFF"/>
              </a:solidFill>
              <a:latin typeface="Verdana"/>
            </a:endParaRPr>
          </a:p>
        </p:txBody>
      </p:sp>
      <p:sp>
        <p:nvSpPr>
          <p:cNvPr id="3" name="object 3"/>
          <p:cNvSpPr txBox="1"/>
          <p:nvPr/>
        </p:nvSpPr>
        <p:spPr>
          <a:xfrm>
            <a:off x="1616344" y="8374078"/>
            <a:ext cx="8594456" cy="474489"/>
          </a:xfrm>
          <a:prstGeom prst="rect">
            <a:avLst/>
          </a:prstGeom>
        </p:spPr>
        <p:txBody>
          <a:bodyPr vert="horz" wrap="square" lIns="0" tIns="12700" rIns="0" bIns="0" rtlCol="0">
            <a:spAutoFit/>
          </a:bodyPr>
          <a:lstStyle/>
          <a:p>
            <a:pPr marL="12700">
              <a:lnSpc>
                <a:spcPct val="100000"/>
              </a:lnSpc>
              <a:spcBef>
                <a:spcPts val="100"/>
              </a:spcBef>
            </a:pPr>
            <a:r>
              <a:rPr lang="pt-BR" sz="3000" spc="90" dirty="0">
                <a:solidFill>
                  <a:srgbClr val="FFFFFF"/>
                </a:solidFill>
                <a:latin typeface="Verdana"/>
                <a:cs typeface="Verdana"/>
              </a:rPr>
              <a:t>Alan dos Santos de Moura</a:t>
            </a:r>
            <a:endParaRPr sz="3000" dirty="0">
              <a:latin typeface="Verdana"/>
              <a:cs typeface="Verdana"/>
            </a:endParaRPr>
          </a:p>
        </p:txBody>
      </p:sp>
      <p:sp>
        <p:nvSpPr>
          <p:cNvPr id="4" name="object 4"/>
          <p:cNvSpPr txBox="1"/>
          <p:nvPr/>
        </p:nvSpPr>
        <p:spPr>
          <a:xfrm>
            <a:off x="13046983" y="8388616"/>
            <a:ext cx="2054860" cy="482600"/>
          </a:xfrm>
          <a:prstGeom prst="rect">
            <a:avLst/>
          </a:prstGeom>
        </p:spPr>
        <p:txBody>
          <a:bodyPr vert="horz" wrap="square" lIns="0" tIns="12700" rIns="0" bIns="0" rtlCol="0">
            <a:spAutoFit/>
          </a:bodyPr>
          <a:lstStyle/>
          <a:p>
            <a:pPr marL="12700">
              <a:lnSpc>
                <a:spcPct val="100000"/>
              </a:lnSpc>
              <a:spcBef>
                <a:spcPts val="100"/>
              </a:spcBef>
            </a:pPr>
            <a:r>
              <a:rPr sz="3000" spc="-105" dirty="0">
                <a:solidFill>
                  <a:srgbClr val="290081"/>
                </a:solidFill>
                <a:latin typeface="Arial Black"/>
                <a:cs typeface="Arial Black"/>
              </a:rPr>
              <a:t>Vamos</a:t>
            </a:r>
            <a:r>
              <a:rPr sz="3000" spc="-260" dirty="0">
                <a:solidFill>
                  <a:srgbClr val="290081"/>
                </a:solidFill>
                <a:latin typeface="Arial Black"/>
                <a:cs typeface="Arial Black"/>
              </a:rPr>
              <a:t> </a:t>
            </a:r>
            <a:r>
              <a:rPr sz="3000" spc="-75" dirty="0">
                <a:solidFill>
                  <a:srgbClr val="290081"/>
                </a:solidFill>
                <a:latin typeface="Arial Black"/>
                <a:cs typeface="Arial Black"/>
              </a:rPr>
              <a:t>lá?</a:t>
            </a:r>
            <a:endParaRPr sz="3000">
              <a:latin typeface="Arial Black"/>
              <a:cs typeface="Arial Black"/>
            </a:endParaRPr>
          </a:p>
        </p:txBody>
      </p:sp>
      <p:grpSp>
        <p:nvGrpSpPr>
          <p:cNvPr id="6" name="object 6"/>
          <p:cNvGrpSpPr/>
          <p:nvPr/>
        </p:nvGrpSpPr>
        <p:grpSpPr>
          <a:xfrm>
            <a:off x="14179794" y="0"/>
            <a:ext cx="4108450" cy="3639820"/>
            <a:chOff x="14179794" y="0"/>
            <a:chExt cx="4108450" cy="3639820"/>
          </a:xfrm>
        </p:grpSpPr>
        <p:sp>
          <p:nvSpPr>
            <p:cNvPr id="7" name="object 7"/>
            <p:cNvSpPr/>
            <p:nvPr/>
          </p:nvSpPr>
          <p:spPr>
            <a:xfrm>
              <a:off x="14179794" y="0"/>
              <a:ext cx="4108450" cy="3639820"/>
            </a:xfrm>
            <a:custGeom>
              <a:avLst/>
              <a:gdLst/>
              <a:ahLst/>
              <a:cxnLst/>
              <a:rect l="l" t="t" r="r" b="b"/>
              <a:pathLst>
                <a:path w="4108450" h="3639820">
                  <a:moveTo>
                    <a:pt x="2433588" y="3614355"/>
                  </a:moveTo>
                  <a:lnTo>
                    <a:pt x="1674617" y="3614355"/>
                  </a:lnTo>
                  <a:lnTo>
                    <a:pt x="1361338" y="3525455"/>
                  </a:lnTo>
                  <a:lnTo>
                    <a:pt x="1318277" y="3512755"/>
                  </a:lnTo>
                  <a:lnTo>
                    <a:pt x="1275677" y="3487355"/>
                  </a:lnTo>
                  <a:lnTo>
                    <a:pt x="1191906" y="3461955"/>
                  </a:lnTo>
                  <a:lnTo>
                    <a:pt x="1110124" y="3411155"/>
                  </a:lnTo>
                  <a:lnTo>
                    <a:pt x="1070010" y="3398455"/>
                  </a:lnTo>
                  <a:lnTo>
                    <a:pt x="991396" y="3347655"/>
                  </a:lnTo>
                  <a:lnTo>
                    <a:pt x="915019" y="3296855"/>
                  </a:lnTo>
                  <a:lnTo>
                    <a:pt x="877699" y="3271455"/>
                  </a:lnTo>
                  <a:lnTo>
                    <a:pt x="840976" y="3246055"/>
                  </a:lnTo>
                  <a:lnTo>
                    <a:pt x="804860" y="3220655"/>
                  </a:lnTo>
                  <a:lnTo>
                    <a:pt x="769366" y="3195255"/>
                  </a:lnTo>
                  <a:lnTo>
                    <a:pt x="734504" y="3169855"/>
                  </a:lnTo>
                  <a:lnTo>
                    <a:pt x="700287" y="3131755"/>
                  </a:lnTo>
                  <a:lnTo>
                    <a:pt x="666728" y="3106355"/>
                  </a:lnTo>
                  <a:lnTo>
                    <a:pt x="633839" y="3080955"/>
                  </a:lnTo>
                  <a:lnTo>
                    <a:pt x="601632" y="3042855"/>
                  </a:lnTo>
                  <a:lnTo>
                    <a:pt x="570120" y="3017455"/>
                  </a:lnTo>
                  <a:lnTo>
                    <a:pt x="539314" y="2979355"/>
                  </a:lnTo>
                  <a:lnTo>
                    <a:pt x="509228" y="2941255"/>
                  </a:lnTo>
                  <a:lnTo>
                    <a:pt x="479874" y="2915855"/>
                  </a:lnTo>
                  <a:lnTo>
                    <a:pt x="451263" y="2877755"/>
                  </a:lnTo>
                  <a:lnTo>
                    <a:pt x="423408" y="2839655"/>
                  </a:lnTo>
                  <a:lnTo>
                    <a:pt x="396322" y="2801555"/>
                  </a:lnTo>
                  <a:lnTo>
                    <a:pt x="370017" y="2763455"/>
                  </a:lnTo>
                  <a:lnTo>
                    <a:pt x="344505" y="2725355"/>
                  </a:lnTo>
                  <a:lnTo>
                    <a:pt x="319799" y="2687255"/>
                  </a:lnTo>
                  <a:lnTo>
                    <a:pt x="295910" y="2649155"/>
                  </a:lnTo>
                  <a:lnTo>
                    <a:pt x="272852" y="2611055"/>
                  </a:lnTo>
                  <a:lnTo>
                    <a:pt x="250636" y="2572955"/>
                  </a:lnTo>
                  <a:lnTo>
                    <a:pt x="229275" y="2534855"/>
                  </a:lnTo>
                  <a:lnTo>
                    <a:pt x="208781" y="2496755"/>
                  </a:lnTo>
                  <a:lnTo>
                    <a:pt x="189167" y="2458655"/>
                  </a:lnTo>
                  <a:lnTo>
                    <a:pt x="170444" y="2407855"/>
                  </a:lnTo>
                  <a:lnTo>
                    <a:pt x="152626" y="2369755"/>
                  </a:lnTo>
                  <a:lnTo>
                    <a:pt x="135724" y="2331655"/>
                  </a:lnTo>
                  <a:lnTo>
                    <a:pt x="119751" y="2280855"/>
                  </a:lnTo>
                  <a:lnTo>
                    <a:pt x="104719" y="2242755"/>
                  </a:lnTo>
                  <a:lnTo>
                    <a:pt x="90641" y="2191955"/>
                  </a:lnTo>
                  <a:lnTo>
                    <a:pt x="77528" y="2153855"/>
                  </a:lnTo>
                  <a:lnTo>
                    <a:pt x="65394" y="2103055"/>
                  </a:lnTo>
                  <a:lnTo>
                    <a:pt x="54250" y="2064955"/>
                  </a:lnTo>
                  <a:lnTo>
                    <a:pt x="44109" y="2014155"/>
                  </a:lnTo>
                  <a:lnTo>
                    <a:pt x="34983" y="1976055"/>
                  </a:lnTo>
                  <a:lnTo>
                    <a:pt x="26884" y="1925255"/>
                  </a:lnTo>
                  <a:lnTo>
                    <a:pt x="19826" y="1874455"/>
                  </a:lnTo>
                  <a:lnTo>
                    <a:pt x="13819" y="1836355"/>
                  </a:lnTo>
                  <a:lnTo>
                    <a:pt x="8877" y="1785555"/>
                  </a:lnTo>
                  <a:lnTo>
                    <a:pt x="5011" y="1734755"/>
                  </a:lnTo>
                  <a:lnTo>
                    <a:pt x="2235" y="1683955"/>
                  </a:lnTo>
                  <a:lnTo>
                    <a:pt x="560" y="1645855"/>
                  </a:lnTo>
                  <a:lnTo>
                    <a:pt x="0" y="1595055"/>
                  </a:lnTo>
                  <a:lnTo>
                    <a:pt x="560" y="1544255"/>
                  </a:lnTo>
                  <a:lnTo>
                    <a:pt x="2235" y="1493455"/>
                  </a:lnTo>
                  <a:lnTo>
                    <a:pt x="5011" y="1442655"/>
                  </a:lnTo>
                  <a:lnTo>
                    <a:pt x="8877" y="1404555"/>
                  </a:lnTo>
                  <a:lnTo>
                    <a:pt x="13819" y="1353755"/>
                  </a:lnTo>
                  <a:lnTo>
                    <a:pt x="19826" y="1302955"/>
                  </a:lnTo>
                  <a:lnTo>
                    <a:pt x="26884" y="1264855"/>
                  </a:lnTo>
                  <a:lnTo>
                    <a:pt x="34983" y="1214055"/>
                  </a:lnTo>
                  <a:lnTo>
                    <a:pt x="44109" y="1163255"/>
                  </a:lnTo>
                  <a:lnTo>
                    <a:pt x="54250" y="1125155"/>
                  </a:lnTo>
                  <a:lnTo>
                    <a:pt x="65394" y="1074355"/>
                  </a:lnTo>
                  <a:lnTo>
                    <a:pt x="77528" y="1036255"/>
                  </a:lnTo>
                  <a:lnTo>
                    <a:pt x="90641" y="985455"/>
                  </a:lnTo>
                  <a:lnTo>
                    <a:pt x="104719" y="947355"/>
                  </a:lnTo>
                  <a:lnTo>
                    <a:pt x="119751" y="896555"/>
                  </a:lnTo>
                  <a:lnTo>
                    <a:pt x="135724" y="858455"/>
                  </a:lnTo>
                  <a:lnTo>
                    <a:pt x="152626" y="807655"/>
                  </a:lnTo>
                  <a:lnTo>
                    <a:pt x="170444" y="769555"/>
                  </a:lnTo>
                  <a:lnTo>
                    <a:pt x="189167" y="731455"/>
                  </a:lnTo>
                  <a:lnTo>
                    <a:pt x="208781" y="693355"/>
                  </a:lnTo>
                  <a:lnTo>
                    <a:pt x="229275" y="642555"/>
                  </a:lnTo>
                  <a:lnTo>
                    <a:pt x="250636" y="604455"/>
                  </a:lnTo>
                  <a:lnTo>
                    <a:pt x="272852" y="566355"/>
                  </a:lnTo>
                  <a:lnTo>
                    <a:pt x="295910" y="528255"/>
                  </a:lnTo>
                  <a:lnTo>
                    <a:pt x="319799" y="490155"/>
                  </a:lnTo>
                  <a:lnTo>
                    <a:pt x="344505" y="452055"/>
                  </a:lnTo>
                  <a:lnTo>
                    <a:pt x="370017" y="413955"/>
                  </a:lnTo>
                  <a:lnTo>
                    <a:pt x="396322" y="375855"/>
                  </a:lnTo>
                  <a:lnTo>
                    <a:pt x="423408" y="337755"/>
                  </a:lnTo>
                  <a:lnTo>
                    <a:pt x="451263" y="312355"/>
                  </a:lnTo>
                  <a:lnTo>
                    <a:pt x="479874" y="274255"/>
                  </a:lnTo>
                  <a:lnTo>
                    <a:pt x="509228" y="236155"/>
                  </a:lnTo>
                  <a:lnTo>
                    <a:pt x="539314" y="210755"/>
                  </a:lnTo>
                  <a:lnTo>
                    <a:pt x="570120" y="172655"/>
                  </a:lnTo>
                  <a:lnTo>
                    <a:pt x="601632" y="134555"/>
                  </a:lnTo>
                  <a:lnTo>
                    <a:pt x="633839" y="109155"/>
                  </a:lnTo>
                  <a:lnTo>
                    <a:pt x="666728" y="71055"/>
                  </a:lnTo>
                  <a:lnTo>
                    <a:pt x="700287" y="45655"/>
                  </a:lnTo>
                  <a:lnTo>
                    <a:pt x="734504" y="20255"/>
                  </a:lnTo>
                  <a:lnTo>
                    <a:pt x="762304" y="0"/>
                  </a:lnTo>
                  <a:lnTo>
                    <a:pt x="3345900" y="0"/>
                  </a:lnTo>
                  <a:lnTo>
                    <a:pt x="3373700" y="20255"/>
                  </a:lnTo>
                  <a:lnTo>
                    <a:pt x="3407917" y="45655"/>
                  </a:lnTo>
                  <a:lnTo>
                    <a:pt x="3441476" y="71055"/>
                  </a:lnTo>
                  <a:lnTo>
                    <a:pt x="3474365" y="109155"/>
                  </a:lnTo>
                  <a:lnTo>
                    <a:pt x="3506572" y="134555"/>
                  </a:lnTo>
                  <a:lnTo>
                    <a:pt x="3538084" y="172655"/>
                  </a:lnTo>
                  <a:lnTo>
                    <a:pt x="3568890" y="210755"/>
                  </a:lnTo>
                  <a:lnTo>
                    <a:pt x="3598976" y="236155"/>
                  </a:lnTo>
                  <a:lnTo>
                    <a:pt x="3628331" y="274255"/>
                  </a:lnTo>
                  <a:lnTo>
                    <a:pt x="3656941" y="312355"/>
                  </a:lnTo>
                  <a:lnTo>
                    <a:pt x="3684796" y="337755"/>
                  </a:lnTo>
                  <a:lnTo>
                    <a:pt x="3711882" y="375855"/>
                  </a:lnTo>
                  <a:lnTo>
                    <a:pt x="3738187" y="413955"/>
                  </a:lnTo>
                  <a:lnTo>
                    <a:pt x="3763699" y="452055"/>
                  </a:lnTo>
                  <a:lnTo>
                    <a:pt x="3788406" y="490155"/>
                  </a:lnTo>
                  <a:lnTo>
                    <a:pt x="3812294" y="528255"/>
                  </a:lnTo>
                  <a:lnTo>
                    <a:pt x="3835353" y="566355"/>
                  </a:lnTo>
                  <a:lnTo>
                    <a:pt x="3857569" y="604455"/>
                  </a:lnTo>
                  <a:lnTo>
                    <a:pt x="3878930" y="642555"/>
                  </a:lnTo>
                  <a:lnTo>
                    <a:pt x="3899423" y="693355"/>
                  </a:lnTo>
                  <a:lnTo>
                    <a:pt x="3919038" y="731455"/>
                  </a:lnTo>
                  <a:lnTo>
                    <a:pt x="3937760" y="769555"/>
                  </a:lnTo>
                  <a:lnTo>
                    <a:pt x="3955579" y="807655"/>
                  </a:lnTo>
                  <a:lnTo>
                    <a:pt x="3972480" y="858455"/>
                  </a:lnTo>
                  <a:lnTo>
                    <a:pt x="3988453" y="896555"/>
                  </a:lnTo>
                  <a:lnTo>
                    <a:pt x="4003485" y="947355"/>
                  </a:lnTo>
                  <a:lnTo>
                    <a:pt x="4017564" y="985455"/>
                  </a:lnTo>
                  <a:lnTo>
                    <a:pt x="4030676" y="1036255"/>
                  </a:lnTo>
                  <a:lnTo>
                    <a:pt x="4042811" y="1074355"/>
                  </a:lnTo>
                  <a:lnTo>
                    <a:pt x="4053954" y="1125155"/>
                  </a:lnTo>
                  <a:lnTo>
                    <a:pt x="4064096" y="1163255"/>
                  </a:lnTo>
                  <a:lnTo>
                    <a:pt x="4073222" y="1214055"/>
                  </a:lnTo>
                  <a:lnTo>
                    <a:pt x="4081320" y="1264855"/>
                  </a:lnTo>
                  <a:lnTo>
                    <a:pt x="4088379" y="1302955"/>
                  </a:lnTo>
                  <a:lnTo>
                    <a:pt x="4094385" y="1353755"/>
                  </a:lnTo>
                  <a:lnTo>
                    <a:pt x="4099327" y="1404555"/>
                  </a:lnTo>
                  <a:lnTo>
                    <a:pt x="4103193" y="1442655"/>
                  </a:lnTo>
                  <a:lnTo>
                    <a:pt x="4105969" y="1493455"/>
                  </a:lnTo>
                  <a:lnTo>
                    <a:pt x="4107644" y="1544255"/>
                  </a:lnTo>
                  <a:lnTo>
                    <a:pt x="4108205" y="1595055"/>
                  </a:lnTo>
                  <a:lnTo>
                    <a:pt x="4107644" y="1645855"/>
                  </a:lnTo>
                  <a:lnTo>
                    <a:pt x="4105969" y="1683955"/>
                  </a:lnTo>
                  <a:lnTo>
                    <a:pt x="4103193" y="1734755"/>
                  </a:lnTo>
                  <a:lnTo>
                    <a:pt x="4099327" y="1785555"/>
                  </a:lnTo>
                  <a:lnTo>
                    <a:pt x="4094385" y="1836355"/>
                  </a:lnTo>
                  <a:lnTo>
                    <a:pt x="4088379" y="1874455"/>
                  </a:lnTo>
                  <a:lnTo>
                    <a:pt x="4081320" y="1925255"/>
                  </a:lnTo>
                  <a:lnTo>
                    <a:pt x="4073222" y="1976055"/>
                  </a:lnTo>
                  <a:lnTo>
                    <a:pt x="4064096" y="2014155"/>
                  </a:lnTo>
                  <a:lnTo>
                    <a:pt x="4053954" y="2064955"/>
                  </a:lnTo>
                  <a:lnTo>
                    <a:pt x="4042811" y="2103055"/>
                  </a:lnTo>
                  <a:lnTo>
                    <a:pt x="4030676" y="2153855"/>
                  </a:lnTo>
                  <a:lnTo>
                    <a:pt x="4017564" y="2191955"/>
                  </a:lnTo>
                  <a:lnTo>
                    <a:pt x="4003485" y="2242755"/>
                  </a:lnTo>
                  <a:lnTo>
                    <a:pt x="3988453" y="2280855"/>
                  </a:lnTo>
                  <a:lnTo>
                    <a:pt x="3972480" y="2331655"/>
                  </a:lnTo>
                  <a:lnTo>
                    <a:pt x="3955579" y="2369755"/>
                  </a:lnTo>
                  <a:lnTo>
                    <a:pt x="3937760" y="2407855"/>
                  </a:lnTo>
                  <a:lnTo>
                    <a:pt x="3919038" y="2458655"/>
                  </a:lnTo>
                  <a:lnTo>
                    <a:pt x="3899423" y="2496755"/>
                  </a:lnTo>
                  <a:lnTo>
                    <a:pt x="3878930" y="2534855"/>
                  </a:lnTo>
                  <a:lnTo>
                    <a:pt x="3857569" y="2572955"/>
                  </a:lnTo>
                  <a:lnTo>
                    <a:pt x="3835353" y="2611055"/>
                  </a:lnTo>
                  <a:lnTo>
                    <a:pt x="3812294" y="2649155"/>
                  </a:lnTo>
                  <a:lnTo>
                    <a:pt x="3788406" y="2687255"/>
                  </a:lnTo>
                  <a:lnTo>
                    <a:pt x="3763699" y="2725355"/>
                  </a:lnTo>
                  <a:lnTo>
                    <a:pt x="3738187" y="2763455"/>
                  </a:lnTo>
                  <a:lnTo>
                    <a:pt x="3711882" y="2801555"/>
                  </a:lnTo>
                  <a:lnTo>
                    <a:pt x="3684796" y="2839655"/>
                  </a:lnTo>
                  <a:lnTo>
                    <a:pt x="3656941" y="2877755"/>
                  </a:lnTo>
                  <a:lnTo>
                    <a:pt x="3628331" y="2915855"/>
                  </a:lnTo>
                  <a:lnTo>
                    <a:pt x="3598976" y="2941255"/>
                  </a:lnTo>
                  <a:lnTo>
                    <a:pt x="3568890" y="2979355"/>
                  </a:lnTo>
                  <a:lnTo>
                    <a:pt x="3538084" y="3017455"/>
                  </a:lnTo>
                  <a:lnTo>
                    <a:pt x="3506572" y="3042855"/>
                  </a:lnTo>
                  <a:lnTo>
                    <a:pt x="3474365" y="3080955"/>
                  </a:lnTo>
                  <a:lnTo>
                    <a:pt x="3441476" y="3106355"/>
                  </a:lnTo>
                  <a:lnTo>
                    <a:pt x="3407917" y="3131755"/>
                  </a:lnTo>
                  <a:lnTo>
                    <a:pt x="3373700" y="3169855"/>
                  </a:lnTo>
                  <a:lnTo>
                    <a:pt x="3338839" y="3195255"/>
                  </a:lnTo>
                  <a:lnTo>
                    <a:pt x="3303344" y="3220655"/>
                  </a:lnTo>
                  <a:lnTo>
                    <a:pt x="3267228" y="3246055"/>
                  </a:lnTo>
                  <a:lnTo>
                    <a:pt x="3230505" y="3271455"/>
                  </a:lnTo>
                  <a:lnTo>
                    <a:pt x="3193185" y="3296855"/>
                  </a:lnTo>
                  <a:lnTo>
                    <a:pt x="3116808" y="3347655"/>
                  </a:lnTo>
                  <a:lnTo>
                    <a:pt x="3038195" y="3398455"/>
                  </a:lnTo>
                  <a:lnTo>
                    <a:pt x="2998081" y="3411155"/>
                  </a:lnTo>
                  <a:lnTo>
                    <a:pt x="2916299" y="3461955"/>
                  </a:lnTo>
                  <a:lnTo>
                    <a:pt x="2832528" y="3487355"/>
                  </a:lnTo>
                  <a:lnTo>
                    <a:pt x="2789927" y="3512755"/>
                  </a:lnTo>
                  <a:lnTo>
                    <a:pt x="2746866" y="3525455"/>
                  </a:lnTo>
                  <a:lnTo>
                    <a:pt x="2433588" y="3614355"/>
                  </a:lnTo>
                  <a:close/>
                </a:path>
                <a:path w="4108450" h="3639820">
                  <a:moveTo>
                    <a:pt x="2340640" y="3627055"/>
                  </a:moveTo>
                  <a:lnTo>
                    <a:pt x="1767565" y="3627055"/>
                  </a:lnTo>
                  <a:lnTo>
                    <a:pt x="1720916" y="3614355"/>
                  </a:lnTo>
                  <a:lnTo>
                    <a:pt x="2387288" y="3614355"/>
                  </a:lnTo>
                  <a:lnTo>
                    <a:pt x="2340640" y="3627055"/>
                  </a:lnTo>
                  <a:close/>
                </a:path>
                <a:path w="4108450" h="3639820">
                  <a:moveTo>
                    <a:pt x="2246344" y="3639755"/>
                  </a:moveTo>
                  <a:lnTo>
                    <a:pt x="1861861" y="3639755"/>
                  </a:lnTo>
                  <a:lnTo>
                    <a:pt x="1814550" y="3627055"/>
                  </a:lnTo>
                  <a:lnTo>
                    <a:pt x="2293654" y="3627055"/>
                  </a:lnTo>
                  <a:lnTo>
                    <a:pt x="2246344" y="3639755"/>
                  </a:lnTo>
                  <a:close/>
                </a:path>
              </a:pathLst>
            </a:custGeom>
            <a:solidFill>
              <a:srgbClr val="FFFFFF">
                <a:alpha val="8999"/>
              </a:srgbClr>
            </a:solidFill>
          </p:spPr>
          <p:txBody>
            <a:bodyPr wrap="square" lIns="0" tIns="0" rIns="0" bIns="0" rtlCol="0"/>
            <a:lstStyle/>
            <a:p>
              <a:endParaRPr/>
            </a:p>
          </p:txBody>
        </p:sp>
        <p:sp>
          <p:nvSpPr>
            <p:cNvPr id="8" name="object 8"/>
            <p:cNvSpPr/>
            <p:nvPr/>
          </p:nvSpPr>
          <p:spPr>
            <a:xfrm>
              <a:off x="15768266" y="1387377"/>
              <a:ext cx="598170" cy="450850"/>
            </a:xfrm>
            <a:custGeom>
              <a:avLst/>
              <a:gdLst/>
              <a:ahLst/>
              <a:cxnLst/>
              <a:rect l="l" t="t" r="r" b="b"/>
              <a:pathLst>
                <a:path w="598169" h="450850">
                  <a:moveTo>
                    <a:pt x="293550" y="46493"/>
                  </a:moveTo>
                  <a:lnTo>
                    <a:pt x="263321" y="46493"/>
                  </a:lnTo>
                  <a:lnTo>
                    <a:pt x="262488" y="43421"/>
                  </a:lnTo>
                  <a:lnTo>
                    <a:pt x="262000" y="40198"/>
                  </a:lnTo>
                  <a:lnTo>
                    <a:pt x="262000" y="36864"/>
                  </a:lnTo>
                  <a:lnTo>
                    <a:pt x="264901" y="22527"/>
                  </a:lnTo>
                  <a:lnTo>
                    <a:pt x="272808" y="10808"/>
                  </a:lnTo>
                  <a:lnTo>
                    <a:pt x="284527" y="2901"/>
                  </a:lnTo>
                  <a:lnTo>
                    <a:pt x="298864" y="0"/>
                  </a:lnTo>
                  <a:lnTo>
                    <a:pt x="313200" y="2901"/>
                  </a:lnTo>
                  <a:lnTo>
                    <a:pt x="324919" y="10808"/>
                  </a:lnTo>
                  <a:lnTo>
                    <a:pt x="332827" y="22527"/>
                  </a:lnTo>
                  <a:lnTo>
                    <a:pt x="333778" y="27229"/>
                  </a:lnTo>
                  <a:lnTo>
                    <a:pt x="293550" y="27229"/>
                  </a:lnTo>
                  <a:lnTo>
                    <a:pt x="289229" y="31550"/>
                  </a:lnTo>
                  <a:lnTo>
                    <a:pt x="289229" y="42172"/>
                  </a:lnTo>
                  <a:lnTo>
                    <a:pt x="293550" y="46493"/>
                  </a:lnTo>
                  <a:close/>
                </a:path>
                <a:path w="598169" h="450850">
                  <a:moveTo>
                    <a:pt x="334407" y="46493"/>
                  </a:moveTo>
                  <a:lnTo>
                    <a:pt x="304177" y="46493"/>
                  </a:lnTo>
                  <a:lnTo>
                    <a:pt x="308498" y="42172"/>
                  </a:lnTo>
                  <a:lnTo>
                    <a:pt x="308498" y="31550"/>
                  </a:lnTo>
                  <a:lnTo>
                    <a:pt x="304177" y="27229"/>
                  </a:lnTo>
                  <a:lnTo>
                    <a:pt x="333778" y="27229"/>
                  </a:lnTo>
                  <a:lnTo>
                    <a:pt x="335728" y="36864"/>
                  </a:lnTo>
                  <a:lnTo>
                    <a:pt x="335728" y="40198"/>
                  </a:lnTo>
                  <a:lnTo>
                    <a:pt x="335239" y="43421"/>
                  </a:lnTo>
                  <a:lnTo>
                    <a:pt x="334407" y="46493"/>
                  </a:lnTo>
                  <a:close/>
                </a:path>
                <a:path w="598169" h="450850">
                  <a:moveTo>
                    <a:pt x="519110" y="73728"/>
                  </a:moveTo>
                  <a:lnTo>
                    <a:pt x="78617" y="73728"/>
                  </a:lnTo>
                  <a:lnTo>
                    <a:pt x="72520" y="67631"/>
                  </a:lnTo>
                  <a:lnTo>
                    <a:pt x="72520" y="52591"/>
                  </a:lnTo>
                  <a:lnTo>
                    <a:pt x="78617" y="46493"/>
                  </a:lnTo>
                  <a:lnTo>
                    <a:pt x="519110" y="46493"/>
                  </a:lnTo>
                  <a:lnTo>
                    <a:pt x="525207" y="52591"/>
                  </a:lnTo>
                  <a:lnTo>
                    <a:pt x="525207" y="67631"/>
                  </a:lnTo>
                  <a:lnTo>
                    <a:pt x="519110" y="73728"/>
                  </a:lnTo>
                  <a:close/>
                </a:path>
                <a:path w="598169" h="450850">
                  <a:moveTo>
                    <a:pt x="32104" y="288942"/>
                  </a:moveTo>
                  <a:lnTo>
                    <a:pt x="17872" y="288942"/>
                  </a:lnTo>
                  <a:lnTo>
                    <a:pt x="86370" y="73728"/>
                  </a:lnTo>
                  <a:lnTo>
                    <a:pt x="109268" y="73728"/>
                  </a:lnTo>
                  <a:lnTo>
                    <a:pt x="112050" y="82467"/>
                  </a:lnTo>
                  <a:lnTo>
                    <a:pt x="97819" y="82467"/>
                  </a:lnTo>
                  <a:lnTo>
                    <a:pt x="32104" y="288942"/>
                  </a:lnTo>
                  <a:close/>
                </a:path>
                <a:path w="598169" h="450850">
                  <a:moveTo>
                    <a:pt x="312476" y="412803"/>
                  </a:moveTo>
                  <a:lnTo>
                    <a:pt x="285251" y="412803"/>
                  </a:lnTo>
                  <a:lnTo>
                    <a:pt x="285251" y="73728"/>
                  </a:lnTo>
                  <a:lnTo>
                    <a:pt x="312476" y="73728"/>
                  </a:lnTo>
                  <a:lnTo>
                    <a:pt x="312476" y="412803"/>
                  </a:lnTo>
                  <a:close/>
                </a:path>
                <a:path w="598169" h="450850">
                  <a:moveTo>
                    <a:pt x="434189" y="288942"/>
                  </a:moveTo>
                  <a:lnTo>
                    <a:pt x="419957" y="288942"/>
                  </a:lnTo>
                  <a:lnTo>
                    <a:pt x="488459" y="73728"/>
                  </a:lnTo>
                  <a:lnTo>
                    <a:pt x="511358" y="73728"/>
                  </a:lnTo>
                  <a:lnTo>
                    <a:pt x="514139" y="82467"/>
                  </a:lnTo>
                  <a:lnTo>
                    <a:pt x="499909" y="82467"/>
                  </a:lnTo>
                  <a:lnTo>
                    <a:pt x="434189" y="288942"/>
                  </a:lnTo>
                  <a:close/>
                </a:path>
                <a:path w="598169" h="450850">
                  <a:moveTo>
                    <a:pt x="177766" y="288942"/>
                  </a:moveTo>
                  <a:lnTo>
                    <a:pt x="163539" y="288942"/>
                  </a:lnTo>
                  <a:lnTo>
                    <a:pt x="97819" y="82467"/>
                  </a:lnTo>
                  <a:lnTo>
                    <a:pt x="112050" y="82467"/>
                  </a:lnTo>
                  <a:lnTo>
                    <a:pt x="177766" y="288942"/>
                  </a:lnTo>
                  <a:close/>
                </a:path>
                <a:path w="598169" h="450850">
                  <a:moveTo>
                    <a:pt x="579855" y="288942"/>
                  </a:moveTo>
                  <a:lnTo>
                    <a:pt x="565623" y="288942"/>
                  </a:lnTo>
                  <a:lnTo>
                    <a:pt x="499909" y="82467"/>
                  </a:lnTo>
                  <a:lnTo>
                    <a:pt x="514139" y="82467"/>
                  </a:lnTo>
                  <a:lnTo>
                    <a:pt x="579855" y="288942"/>
                  </a:lnTo>
                  <a:close/>
                </a:path>
                <a:path w="598169" h="450850">
                  <a:moveTo>
                    <a:pt x="97824" y="356848"/>
                  </a:moveTo>
                  <a:lnTo>
                    <a:pt x="42731" y="342500"/>
                  </a:lnTo>
                  <a:lnTo>
                    <a:pt x="1768" y="302743"/>
                  </a:lnTo>
                  <a:lnTo>
                    <a:pt x="0" y="296432"/>
                  </a:lnTo>
                  <a:lnTo>
                    <a:pt x="3210" y="290713"/>
                  </a:lnTo>
                  <a:lnTo>
                    <a:pt x="6234" y="288942"/>
                  </a:lnTo>
                  <a:lnTo>
                    <a:pt x="189404" y="288942"/>
                  </a:lnTo>
                  <a:lnTo>
                    <a:pt x="192433" y="290713"/>
                  </a:lnTo>
                  <a:lnTo>
                    <a:pt x="195641" y="296432"/>
                  </a:lnTo>
                  <a:lnTo>
                    <a:pt x="195583" y="299941"/>
                  </a:lnTo>
                  <a:lnTo>
                    <a:pt x="152914" y="342500"/>
                  </a:lnTo>
                  <a:lnTo>
                    <a:pt x="97824" y="356848"/>
                  </a:lnTo>
                  <a:close/>
                </a:path>
                <a:path w="598169" h="450850">
                  <a:moveTo>
                    <a:pt x="499909" y="356848"/>
                  </a:moveTo>
                  <a:lnTo>
                    <a:pt x="444814" y="342500"/>
                  </a:lnTo>
                  <a:lnTo>
                    <a:pt x="403853" y="302743"/>
                  </a:lnTo>
                  <a:lnTo>
                    <a:pt x="402086" y="296432"/>
                  </a:lnTo>
                  <a:lnTo>
                    <a:pt x="405295" y="290713"/>
                  </a:lnTo>
                  <a:lnTo>
                    <a:pt x="408324" y="288942"/>
                  </a:lnTo>
                  <a:lnTo>
                    <a:pt x="591493" y="288942"/>
                  </a:lnTo>
                  <a:lnTo>
                    <a:pt x="594522" y="290713"/>
                  </a:lnTo>
                  <a:lnTo>
                    <a:pt x="597728" y="296432"/>
                  </a:lnTo>
                  <a:lnTo>
                    <a:pt x="597673" y="299941"/>
                  </a:lnTo>
                  <a:lnTo>
                    <a:pt x="554999" y="342500"/>
                  </a:lnTo>
                  <a:lnTo>
                    <a:pt x="499909" y="356848"/>
                  </a:lnTo>
                  <a:close/>
                </a:path>
                <a:path w="598169" h="450850">
                  <a:moveTo>
                    <a:pt x="414813" y="450615"/>
                  </a:moveTo>
                  <a:lnTo>
                    <a:pt x="182919" y="450615"/>
                  </a:lnTo>
                  <a:lnTo>
                    <a:pt x="178854" y="446555"/>
                  </a:lnTo>
                  <a:lnTo>
                    <a:pt x="178854" y="416868"/>
                  </a:lnTo>
                  <a:lnTo>
                    <a:pt x="182919" y="412803"/>
                  </a:lnTo>
                  <a:lnTo>
                    <a:pt x="414813" y="412803"/>
                  </a:lnTo>
                  <a:lnTo>
                    <a:pt x="418878" y="416868"/>
                  </a:lnTo>
                  <a:lnTo>
                    <a:pt x="418878" y="446555"/>
                  </a:lnTo>
                  <a:lnTo>
                    <a:pt x="414813" y="450615"/>
                  </a:lnTo>
                  <a:close/>
                </a:path>
              </a:pathLst>
            </a:custGeom>
            <a:solidFill>
              <a:srgbClr val="FFFFFF"/>
            </a:solidFill>
          </p:spPr>
          <p:txBody>
            <a:bodyPr wrap="square" lIns="0" tIns="0" rIns="0" bIns="0" rtlCol="0"/>
            <a:lstStyle/>
            <a:p>
              <a:endParaRPr/>
            </a:p>
          </p:txBody>
        </p:sp>
      </p:grpSp>
      <p:sp>
        <p:nvSpPr>
          <p:cNvPr id="9" name="object 9"/>
          <p:cNvSpPr txBox="1"/>
          <p:nvPr/>
        </p:nvSpPr>
        <p:spPr>
          <a:xfrm>
            <a:off x="14698994" y="661653"/>
            <a:ext cx="3214370" cy="1797050"/>
          </a:xfrm>
          <a:prstGeom prst="rect">
            <a:avLst/>
          </a:prstGeom>
        </p:spPr>
        <p:txBody>
          <a:bodyPr vert="horz" wrap="square" lIns="0" tIns="13970" rIns="0" bIns="0" rtlCol="0">
            <a:spAutoFit/>
          </a:bodyPr>
          <a:lstStyle/>
          <a:p>
            <a:pPr marL="50800">
              <a:lnSpc>
                <a:spcPts val="4940"/>
              </a:lnSpc>
              <a:spcBef>
                <a:spcPts val="110"/>
              </a:spcBef>
            </a:pPr>
            <a:r>
              <a:rPr sz="4300" spc="-90" dirty="0">
                <a:solidFill>
                  <a:srgbClr val="FDF9E9"/>
                </a:solidFill>
                <a:latin typeface="Trebuchet MS"/>
                <a:cs typeface="Trebuchet MS"/>
              </a:rPr>
              <a:t>S</a:t>
            </a:r>
            <a:r>
              <a:rPr sz="4300" spc="-400" dirty="0">
                <a:solidFill>
                  <a:srgbClr val="FDF9E9"/>
                </a:solidFill>
                <a:latin typeface="Trebuchet MS"/>
                <a:cs typeface="Trebuchet MS"/>
              </a:rPr>
              <a:t> </a:t>
            </a:r>
            <a:r>
              <a:rPr sz="4300" spc="-530" dirty="0">
                <a:solidFill>
                  <a:srgbClr val="FDF9E9"/>
                </a:solidFill>
                <a:latin typeface="Trebuchet MS"/>
                <a:cs typeface="Trebuchet MS"/>
              </a:rPr>
              <a:t>E</a:t>
            </a:r>
            <a:r>
              <a:rPr sz="4300" spc="-395" dirty="0">
                <a:solidFill>
                  <a:srgbClr val="FDF9E9"/>
                </a:solidFill>
                <a:latin typeface="Trebuchet MS"/>
                <a:cs typeface="Trebuchet MS"/>
              </a:rPr>
              <a:t> </a:t>
            </a:r>
            <a:r>
              <a:rPr sz="4300" spc="150" dirty="0">
                <a:solidFill>
                  <a:srgbClr val="FDF9E9"/>
                </a:solidFill>
                <a:latin typeface="Trebuchet MS"/>
                <a:cs typeface="Trebuchet MS"/>
              </a:rPr>
              <a:t>M</a:t>
            </a:r>
            <a:r>
              <a:rPr sz="4300" spc="-395" dirty="0">
                <a:solidFill>
                  <a:srgbClr val="FDF9E9"/>
                </a:solidFill>
                <a:latin typeface="Trebuchet MS"/>
                <a:cs typeface="Trebuchet MS"/>
              </a:rPr>
              <a:t> </a:t>
            </a:r>
            <a:r>
              <a:rPr sz="4300" spc="-235" dirty="0">
                <a:solidFill>
                  <a:srgbClr val="FDF9E9"/>
                </a:solidFill>
                <a:latin typeface="Trebuchet MS"/>
                <a:cs typeface="Trebuchet MS"/>
              </a:rPr>
              <a:t>I</a:t>
            </a:r>
            <a:r>
              <a:rPr sz="4300" spc="-400" dirty="0">
                <a:solidFill>
                  <a:srgbClr val="FDF9E9"/>
                </a:solidFill>
                <a:latin typeface="Trebuchet MS"/>
                <a:cs typeface="Trebuchet MS"/>
              </a:rPr>
              <a:t> </a:t>
            </a:r>
            <a:r>
              <a:rPr sz="4300" spc="-605" dirty="0">
                <a:solidFill>
                  <a:srgbClr val="FDF9E9"/>
                </a:solidFill>
                <a:latin typeface="Trebuchet MS"/>
                <a:cs typeface="Trebuchet MS"/>
              </a:rPr>
              <a:t>N</a:t>
            </a:r>
            <a:r>
              <a:rPr sz="4300" spc="-395" dirty="0">
                <a:solidFill>
                  <a:srgbClr val="FDF9E9"/>
                </a:solidFill>
                <a:latin typeface="Trebuchet MS"/>
                <a:cs typeface="Trebuchet MS"/>
              </a:rPr>
              <a:t> </a:t>
            </a:r>
            <a:r>
              <a:rPr sz="4300" spc="-459" dirty="0">
                <a:solidFill>
                  <a:srgbClr val="FDF9E9"/>
                </a:solidFill>
                <a:latin typeface="Trebuchet MS"/>
                <a:cs typeface="Trebuchet MS"/>
              </a:rPr>
              <a:t>Á</a:t>
            </a:r>
            <a:r>
              <a:rPr sz="4300" spc="-395" dirty="0">
                <a:solidFill>
                  <a:srgbClr val="FDF9E9"/>
                </a:solidFill>
                <a:latin typeface="Trebuchet MS"/>
                <a:cs typeface="Trebuchet MS"/>
              </a:rPr>
              <a:t> </a:t>
            </a:r>
            <a:r>
              <a:rPr sz="4300" spc="-450" dirty="0">
                <a:solidFill>
                  <a:srgbClr val="FDF9E9"/>
                </a:solidFill>
                <a:latin typeface="Trebuchet MS"/>
                <a:cs typeface="Trebuchet MS"/>
              </a:rPr>
              <a:t>R</a:t>
            </a:r>
            <a:r>
              <a:rPr sz="4300" spc="-400" dirty="0">
                <a:solidFill>
                  <a:srgbClr val="FDF9E9"/>
                </a:solidFill>
                <a:latin typeface="Trebuchet MS"/>
                <a:cs typeface="Trebuchet MS"/>
              </a:rPr>
              <a:t> </a:t>
            </a:r>
            <a:r>
              <a:rPr sz="4300" spc="-235" dirty="0">
                <a:solidFill>
                  <a:srgbClr val="FDF9E9"/>
                </a:solidFill>
                <a:latin typeface="Trebuchet MS"/>
                <a:cs typeface="Trebuchet MS"/>
              </a:rPr>
              <a:t>I</a:t>
            </a:r>
            <a:r>
              <a:rPr sz="4300" spc="-395" dirty="0">
                <a:solidFill>
                  <a:srgbClr val="FDF9E9"/>
                </a:solidFill>
                <a:latin typeface="Trebuchet MS"/>
                <a:cs typeface="Trebuchet MS"/>
              </a:rPr>
              <a:t> </a:t>
            </a:r>
            <a:r>
              <a:rPr sz="4300" spc="-865" dirty="0">
                <a:solidFill>
                  <a:srgbClr val="FDF9E9"/>
                </a:solidFill>
                <a:latin typeface="Trebuchet MS"/>
                <a:cs typeface="Trebuchet MS"/>
              </a:rPr>
              <a:t>O</a:t>
            </a:r>
            <a:endParaRPr sz="4300" dirty="0">
              <a:latin typeface="Trebuchet MS"/>
              <a:cs typeface="Trebuchet MS"/>
            </a:endParaRPr>
          </a:p>
          <a:p>
            <a:pPr marL="12700">
              <a:lnSpc>
                <a:spcPts val="4940"/>
              </a:lnSpc>
              <a:tabLst>
                <a:tab pos="1685925" algn="l"/>
              </a:tabLst>
            </a:pPr>
            <a:r>
              <a:rPr sz="4300" spc="-560" dirty="0">
                <a:solidFill>
                  <a:srgbClr val="0DFEC1"/>
                </a:solidFill>
                <a:latin typeface="Arial Black"/>
                <a:cs typeface="Arial Black"/>
              </a:rPr>
              <a:t>JUR</a:t>
            </a:r>
            <a:r>
              <a:rPr sz="4300" dirty="0">
                <a:solidFill>
                  <a:srgbClr val="0DFEC1"/>
                </a:solidFill>
                <a:latin typeface="Arial Black"/>
                <a:cs typeface="Arial Black"/>
              </a:rPr>
              <a:t>	</a:t>
            </a:r>
            <a:r>
              <a:rPr sz="4300" spc="-20" dirty="0">
                <a:solidFill>
                  <a:srgbClr val="0DFEC1"/>
                </a:solidFill>
                <a:latin typeface="Arial Black"/>
                <a:cs typeface="Arial Black"/>
              </a:rPr>
              <a:t>DICO</a:t>
            </a:r>
            <a:endParaRPr sz="4300" dirty="0">
              <a:latin typeface="Arial Black"/>
              <a:cs typeface="Arial Black"/>
            </a:endParaRPr>
          </a:p>
          <a:p>
            <a:pPr marL="20955">
              <a:lnSpc>
                <a:spcPct val="100000"/>
              </a:lnSpc>
              <a:spcBef>
                <a:spcPts val="95"/>
              </a:spcBef>
              <a:tabLst>
                <a:tab pos="512445" algn="l"/>
              </a:tabLst>
            </a:pPr>
            <a:r>
              <a:rPr sz="3300" b="1" spc="-360" dirty="0">
                <a:solidFill>
                  <a:srgbClr val="FFFFFF"/>
                </a:solidFill>
                <a:latin typeface="Arial"/>
                <a:cs typeface="Arial"/>
              </a:rPr>
              <a:t>E</a:t>
            </a:r>
            <a:r>
              <a:rPr sz="3300" b="1" dirty="0">
                <a:solidFill>
                  <a:srgbClr val="FFFFFF"/>
                </a:solidFill>
                <a:latin typeface="Arial"/>
                <a:cs typeface="Arial"/>
              </a:rPr>
              <a:t>	</a:t>
            </a:r>
            <a:r>
              <a:rPr sz="3300" b="1" spc="190" dirty="0">
                <a:solidFill>
                  <a:srgbClr val="FFFFFF"/>
                </a:solidFill>
                <a:latin typeface="Arial"/>
                <a:cs typeface="Arial"/>
              </a:rPr>
              <a:t>A</a:t>
            </a:r>
            <a:r>
              <a:rPr sz="3300" b="1" spc="-380" dirty="0">
                <a:solidFill>
                  <a:srgbClr val="FFFFFF"/>
                </a:solidFill>
                <a:latin typeface="Arial"/>
                <a:cs typeface="Arial"/>
              </a:rPr>
              <a:t> </a:t>
            </a:r>
            <a:r>
              <a:rPr sz="3300" b="1" spc="-70" dirty="0">
                <a:solidFill>
                  <a:srgbClr val="FFFFFF"/>
                </a:solidFill>
                <a:latin typeface="Arial"/>
                <a:cs typeface="Arial"/>
              </a:rPr>
              <a:t>T</a:t>
            </a:r>
            <a:r>
              <a:rPr sz="3300" b="1" spc="-375" dirty="0">
                <a:solidFill>
                  <a:srgbClr val="FFFFFF"/>
                </a:solidFill>
                <a:latin typeface="Arial"/>
                <a:cs typeface="Arial"/>
              </a:rPr>
              <a:t> </a:t>
            </a:r>
            <a:r>
              <a:rPr sz="3300" b="1" dirty="0">
                <a:solidFill>
                  <a:srgbClr val="FFFFFF"/>
                </a:solidFill>
                <a:latin typeface="Arial"/>
                <a:cs typeface="Arial"/>
              </a:rPr>
              <a:t>U</a:t>
            </a:r>
            <a:r>
              <a:rPr sz="3300" b="1" spc="-375" dirty="0">
                <a:solidFill>
                  <a:srgbClr val="FFFFFF"/>
                </a:solidFill>
                <a:latin typeface="Arial"/>
                <a:cs typeface="Arial"/>
              </a:rPr>
              <a:t> </a:t>
            </a:r>
            <a:r>
              <a:rPr sz="3300" b="1" spc="190" dirty="0">
                <a:solidFill>
                  <a:srgbClr val="FFFFFF"/>
                </a:solidFill>
                <a:latin typeface="Arial"/>
                <a:cs typeface="Arial"/>
              </a:rPr>
              <a:t>A</a:t>
            </a:r>
            <a:r>
              <a:rPr sz="3300" b="1" spc="-375" dirty="0">
                <a:solidFill>
                  <a:srgbClr val="FFFFFF"/>
                </a:solidFill>
                <a:latin typeface="Arial"/>
                <a:cs typeface="Arial"/>
              </a:rPr>
              <a:t> </a:t>
            </a:r>
            <a:r>
              <a:rPr sz="3300" b="1" spc="-55" dirty="0">
                <a:solidFill>
                  <a:srgbClr val="FFFFFF"/>
                </a:solidFill>
                <a:latin typeface="Arial"/>
                <a:cs typeface="Arial"/>
              </a:rPr>
              <a:t>R</a:t>
            </a:r>
            <a:r>
              <a:rPr sz="3300" b="1" spc="-375" dirty="0">
                <a:solidFill>
                  <a:srgbClr val="FFFFFF"/>
                </a:solidFill>
                <a:latin typeface="Arial"/>
                <a:cs typeface="Arial"/>
              </a:rPr>
              <a:t> </a:t>
            </a:r>
            <a:r>
              <a:rPr sz="3300" b="1" spc="100" dirty="0">
                <a:solidFill>
                  <a:srgbClr val="FFFFFF"/>
                </a:solidFill>
                <a:latin typeface="Arial"/>
                <a:cs typeface="Arial"/>
              </a:rPr>
              <a:t>I</a:t>
            </a:r>
            <a:r>
              <a:rPr sz="3300" b="1" spc="-375" dirty="0">
                <a:solidFill>
                  <a:srgbClr val="FFFFFF"/>
                </a:solidFill>
                <a:latin typeface="Arial"/>
                <a:cs typeface="Arial"/>
              </a:rPr>
              <a:t> </a:t>
            </a:r>
            <a:r>
              <a:rPr sz="3300" b="1" spc="190" dirty="0">
                <a:solidFill>
                  <a:srgbClr val="FFFFFF"/>
                </a:solidFill>
                <a:latin typeface="Arial"/>
                <a:cs typeface="Arial"/>
              </a:rPr>
              <a:t>A</a:t>
            </a:r>
            <a:r>
              <a:rPr sz="3300" b="1" spc="-375" dirty="0">
                <a:solidFill>
                  <a:srgbClr val="FFFFFF"/>
                </a:solidFill>
                <a:latin typeface="Arial"/>
                <a:cs typeface="Arial"/>
              </a:rPr>
              <a:t> </a:t>
            </a:r>
            <a:r>
              <a:rPr sz="3300" b="1" spc="-50" dirty="0">
                <a:solidFill>
                  <a:srgbClr val="FFFFFF"/>
                </a:solidFill>
                <a:latin typeface="Arial"/>
                <a:cs typeface="Arial"/>
              </a:rPr>
              <a:t>L</a:t>
            </a:r>
            <a:endParaRPr sz="3300" dirty="0">
              <a:latin typeface="Arial"/>
              <a:cs typeface="Arial"/>
            </a:endParaRPr>
          </a:p>
        </p:txBody>
      </p:sp>
      <p:pic>
        <p:nvPicPr>
          <p:cNvPr id="12" name="Imagem 11">
            <a:extLst>
              <a:ext uri="{FF2B5EF4-FFF2-40B4-BE49-F238E27FC236}">
                <a16:creationId xmlns:a16="http://schemas.microsoft.com/office/drawing/2014/main" id="{7E98D8B7-C0F9-81C3-21CC-6CFD930A83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000" y="381613"/>
            <a:ext cx="2667000" cy="2462377"/>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8A1DA1-6211-F666-8551-B6ECF16D82CD}"/>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32AA74C6-AF83-365B-ACC3-8232F7B76891}"/>
              </a:ext>
            </a:extLst>
          </p:cNvPr>
          <p:cNvSpPr>
            <a:spLocks noGrp="1"/>
          </p:cNvSpPr>
          <p:nvPr>
            <p:ph type="ctrTitle"/>
          </p:nvPr>
        </p:nvSpPr>
        <p:spPr>
          <a:xfrm>
            <a:off x="1371600" y="3188968"/>
            <a:ext cx="15544800" cy="7971413"/>
          </a:xfrm>
        </p:spPr>
        <p:txBody>
          <a:bodyPr/>
          <a:lstStyle/>
          <a:p>
            <a:pPr algn="l"/>
            <a:r>
              <a:rPr lang="pt-BR" sz="4400" b="1" dirty="0"/>
              <a:t>8. Hipóteses Atuariais</a:t>
            </a:r>
            <a:r>
              <a:rPr lang="pt-BR" sz="4400" dirty="0"/>
              <a:t>: </a:t>
            </a:r>
            <a:br>
              <a:rPr lang="pt-BR" sz="4400" dirty="0"/>
            </a:br>
            <a:r>
              <a:rPr lang="pt-BR" sz="4000" dirty="0"/>
              <a:t>  </a:t>
            </a:r>
            <a:br>
              <a:rPr lang="pt-BR" sz="4400" dirty="0"/>
            </a:br>
            <a:r>
              <a:rPr lang="pt-BR" sz="4000" dirty="0"/>
              <a:t>•	Tipos de hipóteses: Biométricas, demográficas, econômicas e financeiras.</a:t>
            </a:r>
            <a:br>
              <a:rPr lang="pt-BR" sz="4000" dirty="0"/>
            </a:br>
            <a:r>
              <a:rPr lang="pt-BR" sz="4000" dirty="0"/>
              <a:t> </a:t>
            </a:r>
            <a:br>
              <a:rPr lang="pt-BR" sz="4400" dirty="0"/>
            </a:br>
            <a:r>
              <a:rPr lang="pt-BR" sz="5400" dirty="0"/>
              <a:t>•	</a:t>
            </a:r>
            <a:r>
              <a:rPr lang="pt-BR" sz="4000" dirty="0"/>
              <a:t>Escolha e validação: A importância da aderência à massa de segurados e da prudência nas premissas.</a:t>
            </a:r>
            <a:br>
              <a:rPr lang="pt-BR" sz="4000" dirty="0"/>
            </a:br>
            <a:r>
              <a:rPr lang="pt-BR" sz="4000" dirty="0"/>
              <a:t> </a:t>
            </a:r>
            <a:br>
              <a:rPr lang="pt-BR" sz="4000" dirty="0"/>
            </a:br>
            <a:r>
              <a:rPr lang="pt-BR" sz="4000" dirty="0"/>
              <a:t>•	Relatório de Análise das Hipóteses: Instrumento que demonstra a adequação das bases técnicas.</a:t>
            </a: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715ECFC6-1A15-EBD8-C9BC-EB614A675F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54E05984-383B-EB6D-AA0C-7BE23769AF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1095673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B76F73-8192-BDC6-170F-AA052BC057E4}"/>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14A0AEC7-9E7A-1D96-C737-8059A42BD663}"/>
              </a:ext>
            </a:extLst>
          </p:cNvPr>
          <p:cNvSpPr>
            <a:spLocks noGrp="1"/>
          </p:cNvSpPr>
          <p:nvPr>
            <p:ph type="ctrTitle"/>
          </p:nvPr>
        </p:nvSpPr>
        <p:spPr>
          <a:xfrm>
            <a:off x="1371600" y="3188968"/>
            <a:ext cx="15544800" cy="4062651"/>
          </a:xfrm>
        </p:spPr>
        <p:txBody>
          <a:bodyPr/>
          <a:lstStyle/>
          <a:p>
            <a:pPr algn="l"/>
            <a:r>
              <a:rPr lang="pt-BR" sz="4400" b="1" dirty="0"/>
              <a:t>9. Encaminhamento </a:t>
            </a:r>
            <a:r>
              <a:rPr lang="pt-BR" sz="4400" dirty="0"/>
              <a:t>Relatório de Análise das Hipóteses </a:t>
            </a:r>
            <a:r>
              <a:rPr lang="pt-BR" sz="4400" b="1" dirty="0" err="1"/>
              <a:t>Hipóteses</a:t>
            </a:r>
            <a:r>
              <a:rPr lang="pt-BR" sz="4400" b="1" dirty="0"/>
              <a:t> Atuariais</a:t>
            </a:r>
            <a:r>
              <a:rPr lang="pt-BR" sz="4400" dirty="0"/>
              <a:t>: </a:t>
            </a:r>
            <a:br>
              <a:rPr lang="pt-BR" sz="4400" dirty="0"/>
            </a:br>
            <a:r>
              <a:rPr lang="pt-BR" sz="4000" dirty="0"/>
              <a:t>  </a:t>
            </a:r>
            <a:br>
              <a:rPr lang="pt-BR" sz="4400" dirty="0"/>
            </a:b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019D5A49-1767-860C-5AD3-3E6A503DB0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3F8A054D-C288-01F2-F748-E43CE617DC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pic>
        <p:nvPicPr>
          <p:cNvPr id="5" name="Imagem 4">
            <a:extLst>
              <a:ext uri="{FF2B5EF4-FFF2-40B4-BE49-F238E27FC236}">
                <a16:creationId xmlns:a16="http://schemas.microsoft.com/office/drawing/2014/main" id="{A58E4A46-1C51-257A-A4FC-645FEA1A8802}"/>
              </a:ext>
            </a:extLst>
          </p:cNvPr>
          <p:cNvPicPr>
            <a:picLocks noChangeAspect="1"/>
          </p:cNvPicPr>
          <p:nvPr/>
        </p:nvPicPr>
        <p:blipFill>
          <a:blip r:embed="rId4"/>
          <a:stretch>
            <a:fillRect/>
          </a:stretch>
        </p:blipFill>
        <p:spPr>
          <a:xfrm>
            <a:off x="1143001" y="4686300"/>
            <a:ext cx="15773400" cy="4953000"/>
          </a:xfrm>
          <a:prstGeom prst="rect">
            <a:avLst/>
          </a:prstGeom>
        </p:spPr>
      </p:pic>
    </p:spTree>
    <p:extLst>
      <p:ext uri="{BB962C8B-B14F-4D97-AF65-F5344CB8AC3E}">
        <p14:creationId xmlns:p14="http://schemas.microsoft.com/office/powerpoint/2010/main" val="771413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567678-65C4-1DB7-127C-2EB8FD67F69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85D3944D-8CE8-ECC5-19F4-3CAACC0772F0}"/>
              </a:ext>
            </a:extLst>
          </p:cNvPr>
          <p:cNvSpPr>
            <a:spLocks noGrp="1"/>
          </p:cNvSpPr>
          <p:nvPr>
            <p:ph type="ctrTitle"/>
          </p:nvPr>
        </p:nvSpPr>
        <p:spPr>
          <a:xfrm>
            <a:off x="1371600" y="3009900"/>
            <a:ext cx="15544800" cy="9464129"/>
          </a:xfrm>
        </p:spPr>
        <p:txBody>
          <a:bodyPr/>
          <a:lstStyle/>
          <a:p>
            <a:pPr algn="l"/>
            <a:r>
              <a:rPr lang="pt-BR" sz="4400" b="1" dirty="0"/>
              <a:t>10. Déficit Atuarial e Equacionamento</a:t>
            </a:r>
            <a:r>
              <a:rPr lang="pt-BR" sz="4400" dirty="0"/>
              <a:t>: </a:t>
            </a:r>
            <a:br>
              <a:rPr lang="pt-BR" sz="4400" dirty="0"/>
            </a:br>
            <a:r>
              <a:rPr lang="pt-BR" sz="4000" dirty="0"/>
              <a:t> </a:t>
            </a:r>
            <a:r>
              <a:rPr lang="pt-BR" sz="3500" dirty="0"/>
              <a:t> </a:t>
            </a:r>
            <a:br>
              <a:rPr lang="pt-BR" sz="4400" dirty="0"/>
            </a:br>
            <a:r>
              <a:rPr lang="pt-BR" sz="4000" dirty="0"/>
              <a:t>•	</a:t>
            </a:r>
            <a:r>
              <a:rPr lang="pt-BR" sz="3500" dirty="0"/>
              <a:t>Conceito de déficit financeiro e atuarial e formas de equacionamento:</a:t>
            </a:r>
            <a:br>
              <a:rPr lang="pt-BR" sz="3500" dirty="0"/>
            </a:br>
            <a:br>
              <a:rPr lang="pt-BR" sz="3500" dirty="0"/>
            </a:br>
            <a:r>
              <a:rPr lang="pt-BR" sz="3500" dirty="0"/>
              <a:t>a) Plano de amortização com contribuições suplementares, na forma de alíquotas ou aportes mensais com valores preestabelecidos.</a:t>
            </a:r>
            <a:br>
              <a:rPr lang="pt-BR" sz="3500" dirty="0"/>
            </a:br>
            <a:r>
              <a:rPr lang="pt-BR" sz="3500" dirty="0"/>
              <a:t>b) Segregação da massa.</a:t>
            </a:r>
            <a:br>
              <a:rPr lang="pt-BR" sz="3500" dirty="0"/>
            </a:br>
            <a:r>
              <a:rPr lang="pt-BR" sz="3500" dirty="0"/>
              <a:t>c) Aporte de bens, direitos e ativos.</a:t>
            </a:r>
            <a:br>
              <a:rPr lang="pt-BR" sz="3500" dirty="0"/>
            </a:br>
            <a:r>
              <a:rPr lang="pt-BR" sz="3500" dirty="0"/>
              <a:t>d) Adequações das regras de concessão, cálculo e reajustamento dos benefícios, na forma do art. 164.</a:t>
            </a:r>
            <a:br>
              <a:rPr lang="pt-BR" sz="3500" dirty="0"/>
            </a:br>
            <a:r>
              <a:rPr lang="pt-BR" sz="4000" dirty="0"/>
              <a:t> </a:t>
            </a:r>
            <a:br>
              <a:rPr lang="pt-BR" sz="4000" dirty="0"/>
            </a:b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6E373F2A-1905-F9FD-E7E3-8970FAC0B1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5CC3BCBF-ABF7-ABF4-626B-4652911F11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2441236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6AE2B-254F-0413-D628-18F0A0BAA22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7B4F001-40E4-3AC9-84D2-E15A6E65681F}"/>
              </a:ext>
            </a:extLst>
          </p:cNvPr>
          <p:cNvSpPr>
            <a:spLocks noGrp="1"/>
          </p:cNvSpPr>
          <p:nvPr>
            <p:ph type="ctrTitle"/>
          </p:nvPr>
        </p:nvSpPr>
        <p:spPr>
          <a:xfrm>
            <a:off x="1371600" y="3009900"/>
            <a:ext cx="15544800" cy="9464129"/>
          </a:xfrm>
        </p:spPr>
        <p:txBody>
          <a:bodyPr/>
          <a:lstStyle/>
          <a:p>
            <a:pPr algn="l"/>
            <a:r>
              <a:rPr lang="pt-BR" sz="4400" b="1" dirty="0"/>
              <a:t>11. Plano de Custeio</a:t>
            </a:r>
            <a:r>
              <a:rPr lang="pt-BR" sz="4400" dirty="0"/>
              <a:t>: </a:t>
            </a:r>
            <a:br>
              <a:rPr lang="pt-BR" sz="4400" dirty="0"/>
            </a:br>
            <a:r>
              <a:rPr lang="pt-BR" sz="4000" dirty="0"/>
              <a:t> </a:t>
            </a:r>
            <a:r>
              <a:rPr lang="pt-BR" sz="3500" dirty="0"/>
              <a:t> </a:t>
            </a:r>
            <a:br>
              <a:rPr lang="pt-BR" sz="4400" dirty="0"/>
            </a:br>
            <a:r>
              <a:rPr lang="pt-BR" sz="4000" dirty="0"/>
              <a:t>•	Custo normal e suplementar.</a:t>
            </a:r>
            <a:br>
              <a:rPr lang="pt-BR" sz="4000" dirty="0"/>
            </a:br>
            <a:br>
              <a:rPr lang="pt-BR" sz="3500" dirty="0"/>
            </a:br>
            <a:r>
              <a:rPr lang="pt-BR" sz="4000" dirty="0"/>
              <a:t>•	Implementação por lei do ente federativo até 31/12 do exercício seguinte da data base da avaliação atuarial.</a:t>
            </a:r>
            <a:br>
              <a:rPr lang="pt-BR" sz="4000" dirty="0"/>
            </a:br>
            <a:br>
              <a:rPr lang="pt-BR" sz="4000" dirty="0"/>
            </a:br>
            <a:r>
              <a:rPr lang="pt-BR" sz="4000" dirty="0"/>
              <a:t>•	Relação entre alíquotas e Equilíbrio Atuarial e Financeiro.</a:t>
            </a:r>
            <a:br>
              <a:rPr lang="pt-BR" sz="4000" dirty="0"/>
            </a:br>
            <a:br>
              <a:rPr lang="pt-BR" sz="4000" dirty="0"/>
            </a:br>
            <a:r>
              <a:rPr lang="pt-BR" sz="4000" dirty="0"/>
              <a:t>•	Limites de contribuição do ente federativo.</a:t>
            </a:r>
            <a:br>
              <a:rPr lang="pt-BR" sz="4000" dirty="0"/>
            </a:b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14EAD40E-485B-125B-4A31-1596C6B63C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215E886E-7999-0176-BF7F-C45EC4F201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8728449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BDCC93-5142-9257-6619-CC8881FCE088}"/>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1985AF44-23CD-C00E-92C3-1E9D7798CBE6}"/>
              </a:ext>
            </a:extLst>
          </p:cNvPr>
          <p:cNvSpPr>
            <a:spLocks noGrp="1"/>
          </p:cNvSpPr>
          <p:nvPr>
            <p:ph type="ctrTitle"/>
          </p:nvPr>
        </p:nvSpPr>
        <p:spPr>
          <a:xfrm>
            <a:off x="1371600" y="3009900"/>
            <a:ext cx="15544800" cy="7617470"/>
          </a:xfrm>
        </p:spPr>
        <p:txBody>
          <a:bodyPr/>
          <a:lstStyle/>
          <a:p>
            <a:pPr algn="l"/>
            <a:r>
              <a:rPr lang="pt-BR" sz="4400" b="1" dirty="0"/>
              <a:t>12. Base de Dados</a:t>
            </a:r>
            <a:r>
              <a:rPr lang="pt-BR" sz="4400" dirty="0"/>
              <a:t>: </a:t>
            </a:r>
            <a:br>
              <a:rPr lang="pt-BR" sz="4400" dirty="0"/>
            </a:br>
            <a:r>
              <a:rPr lang="pt-BR" sz="4000" dirty="0"/>
              <a:t> </a:t>
            </a:r>
            <a:r>
              <a:rPr lang="pt-BR" sz="3500" dirty="0"/>
              <a:t> </a:t>
            </a:r>
            <a:br>
              <a:rPr lang="pt-BR" sz="4400" dirty="0"/>
            </a:br>
            <a:r>
              <a:rPr lang="pt-BR" sz="4000" dirty="0"/>
              <a:t>•	Atualizadas, completas e consistentes.</a:t>
            </a:r>
            <a:br>
              <a:rPr lang="pt-BR" sz="4000" dirty="0"/>
            </a:br>
            <a:br>
              <a:rPr lang="pt-BR" sz="3500" dirty="0"/>
            </a:br>
            <a:r>
              <a:rPr lang="pt-BR" sz="4000" dirty="0"/>
              <a:t>•	Posicionadas entre julho e dezembro do ano anterior a avaliação atuarial.</a:t>
            </a:r>
            <a:br>
              <a:rPr lang="pt-BR" sz="4000" dirty="0"/>
            </a:br>
            <a:br>
              <a:rPr lang="pt-BR" sz="4000" dirty="0"/>
            </a:br>
            <a:r>
              <a:rPr lang="pt-BR" sz="4000" dirty="0"/>
              <a:t>•	Impacto da base cadastral na avaliação atuarial.</a:t>
            </a:r>
            <a:br>
              <a:rPr lang="pt-BR" sz="4000" dirty="0"/>
            </a:br>
            <a:br>
              <a:rPr lang="pt-BR" sz="4000" dirty="0"/>
            </a:b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864D41EB-84E5-6CAC-FC27-210C5DC30B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4F9ACB30-AC6D-9944-8D08-66A0517560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13774574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EFE27D-5FAC-B669-E931-9016E4ACFEF5}"/>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DA022420-FAD0-2D9B-D5E8-73A306B8A43A}"/>
              </a:ext>
            </a:extLst>
          </p:cNvPr>
          <p:cNvSpPr>
            <a:spLocks noGrp="1"/>
          </p:cNvSpPr>
          <p:nvPr>
            <p:ph type="ctrTitle"/>
          </p:nvPr>
        </p:nvSpPr>
        <p:spPr>
          <a:xfrm>
            <a:off x="1371600" y="2857500"/>
            <a:ext cx="15544800" cy="10772180"/>
          </a:xfrm>
        </p:spPr>
        <p:txBody>
          <a:bodyPr/>
          <a:lstStyle/>
          <a:p>
            <a:pPr algn="just"/>
            <a:r>
              <a:rPr lang="pt-BR" sz="4400" b="1" dirty="0"/>
              <a:t>13. Geração Futura (novos entrados)</a:t>
            </a:r>
            <a:r>
              <a:rPr lang="pt-BR" sz="4400" dirty="0"/>
              <a:t>: </a:t>
            </a:r>
            <a:br>
              <a:rPr lang="pt-BR" sz="4400" dirty="0"/>
            </a:br>
            <a:r>
              <a:rPr lang="pt-BR" sz="4000" dirty="0"/>
              <a:t> </a:t>
            </a:r>
            <a:r>
              <a:rPr lang="pt-BR" sz="3500" dirty="0"/>
              <a:t> </a:t>
            </a:r>
            <a:br>
              <a:rPr lang="pt-BR" sz="4400" dirty="0"/>
            </a:br>
            <a:r>
              <a:rPr lang="pt-BR" sz="4000" dirty="0"/>
              <a:t>•	</a:t>
            </a:r>
            <a:r>
              <a:rPr lang="pt-BR" sz="3600" dirty="0"/>
              <a:t>Elaborar estudo técnico que comprove a viabilidade da premissa, alterar </a:t>
            </a:r>
            <a:r>
              <a:rPr lang="pt-BR" sz="3600" dirty="0" err="1"/>
              <a:t>NTAs</a:t>
            </a:r>
            <a:r>
              <a:rPr lang="pt-BR" sz="3600" dirty="0"/>
              <a:t>, calcular duração do passivo em relação a geração atual, segregar fluxo e projetar os fluxos e balanços atuariais da geração futura com base nos percentuais definidos no art. 45 do Anexo VI da Portaria MTP n° 1.467/2022. Os resultados devem ser registrados no campo “Valor Atual dos Bens, Direitos e Demais Ativos a Serem Incorporados no Exercício Atual” do DRAA, localizado no menu: Previdenciário &gt; Resultados &gt; Custo Suplementar, para fins de possível ajuste do déficit atuarial da geração atual.</a:t>
            </a:r>
            <a:br>
              <a:rPr lang="pt-BR" sz="3600" dirty="0"/>
            </a:br>
            <a:br>
              <a:rPr lang="pt-BR" sz="3600" dirty="0"/>
            </a:br>
            <a:br>
              <a:rPr lang="pt-BR" sz="4000" dirty="0"/>
            </a:br>
            <a:br>
              <a:rPr lang="pt-BR" sz="4000" dirty="0"/>
            </a:b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DB8D57A6-8FEB-494B-6A33-E0565C8E1B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AC2F6288-1744-5B78-B5BC-10CD87EBB7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39455124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59A32B-2D87-A5FD-30EE-F527BF612BF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0C2BF9D-28CE-9CEB-AE81-4DC68D43E7DD}"/>
              </a:ext>
            </a:extLst>
          </p:cNvPr>
          <p:cNvSpPr>
            <a:spLocks noGrp="1"/>
          </p:cNvSpPr>
          <p:nvPr>
            <p:ph type="ctrTitle"/>
          </p:nvPr>
        </p:nvSpPr>
        <p:spPr>
          <a:xfrm>
            <a:off x="1371600" y="3009900"/>
            <a:ext cx="15544800" cy="5770811"/>
          </a:xfrm>
        </p:spPr>
        <p:txBody>
          <a:bodyPr/>
          <a:lstStyle/>
          <a:p>
            <a:pPr algn="l"/>
            <a:r>
              <a:rPr lang="pt-BR" sz="4400" b="1" dirty="0"/>
              <a:t>14. Compensação Financeira entre Regimes</a:t>
            </a:r>
            <a:r>
              <a:rPr lang="pt-BR" sz="4400" dirty="0"/>
              <a:t>: </a:t>
            </a:r>
            <a:br>
              <a:rPr lang="pt-BR" sz="4400" dirty="0"/>
            </a:br>
            <a:r>
              <a:rPr lang="pt-BR" sz="4000" dirty="0"/>
              <a:t> </a:t>
            </a:r>
            <a:r>
              <a:rPr lang="pt-BR" sz="3500" dirty="0"/>
              <a:t> </a:t>
            </a:r>
            <a:br>
              <a:rPr lang="pt-BR" sz="4400" dirty="0"/>
            </a:br>
            <a:r>
              <a:rPr lang="pt-BR" sz="4000" dirty="0"/>
              <a:t>•	Projeção de valores entre RPPS e RGPS.</a:t>
            </a:r>
            <a:br>
              <a:rPr lang="pt-BR" sz="4000" dirty="0"/>
            </a:br>
            <a:br>
              <a:rPr lang="pt-BR" sz="3500" dirty="0"/>
            </a:br>
            <a:r>
              <a:rPr lang="pt-BR" sz="4000" dirty="0"/>
              <a:t>•	Cálculo atuarial da compensação.</a:t>
            </a:r>
            <a:br>
              <a:rPr lang="pt-BR" sz="4000" dirty="0"/>
            </a:br>
            <a:br>
              <a:rPr lang="pt-BR" sz="4000" dirty="0"/>
            </a:br>
            <a:r>
              <a:rPr lang="pt-BR" sz="4000" dirty="0"/>
              <a:t>•	Relevância para equilíbrio financeiro</a:t>
            </a: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BFAF9727-AAF3-5AE4-32FD-BEFB711E18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281668BC-8C1C-AFDD-8485-596E515184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21306523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65800-964D-B166-C5B5-DD2E049BDB2A}"/>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29859F9B-23DC-4F99-2F7E-277BAFCBD4D7}"/>
              </a:ext>
            </a:extLst>
          </p:cNvPr>
          <p:cNvSpPr>
            <a:spLocks noGrp="1"/>
          </p:cNvSpPr>
          <p:nvPr>
            <p:ph type="ctrTitle"/>
          </p:nvPr>
        </p:nvSpPr>
        <p:spPr>
          <a:xfrm>
            <a:off x="1371600" y="3009900"/>
            <a:ext cx="15544800" cy="6386364"/>
          </a:xfrm>
        </p:spPr>
        <p:txBody>
          <a:bodyPr/>
          <a:lstStyle/>
          <a:p>
            <a:pPr algn="l"/>
            <a:r>
              <a:rPr lang="pt-BR" sz="4400" b="1" dirty="0"/>
              <a:t>15. Governança e Transparência Atuarial </a:t>
            </a:r>
            <a:r>
              <a:rPr lang="pt-BR" sz="4400" dirty="0"/>
              <a:t>: </a:t>
            </a:r>
            <a:br>
              <a:rPr lang="pt-BR" sz="4400" dirty="0"/>
            </a:br>
            <a:r>
              <a:rPr lang="pt-BR" sz="4000" dirty="0"/>
              <a:t> </a:t>
            </a:r>
            <a:r>
              <a:rPr lang="pt-BR" sz="3500" dirty="0"/>
              <a:t> </a:t>
            </a:r>
            <a:br>
              <a:rPr lang="pt-BR" sz="4400" dirty="0"/>
            </a:br>
            <a:r>
              <a:rPr lang="pt-BR" sz="4000" dirty="0"/>
              <a:t>•	Publicidade dos resultados atuariais.</a:t>
            </a:r>
            <a:br>
              <a:rPr lang="pt-BR" sz="4000" dirty="0"/>
            </a:br>
            <a:br>
              <a:rPr lang="pt-BR" sz="3500" dirty="0"/>
            </a:br>
            <a:r>
              <a:rPr lang="pt-BR" sz="4000" dirty="0"/>
              <a:t>•	Participação dos Segurados, Conselhos e do Ente Federativo.</a:t>
            </a:r>
            <a:br>
              <a:rPr lang="pt-BR" sz="4000" dirty="0"/>
            </a:br>
            <a:br>
              <a:rPr lang="pt-BR" sz="4000" dirty="0"/>
            </a:br>
            <a:r>
              <a:rPr lang="pt-BR" sz="4000" dirty="0"/>
              <a:t>•	Auditorias independentes.</a:t>
            </a: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A313EF86-8458-B1CB-091F-3DA388D504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04E2A84A-B2EF-502B-B2F4-02C598FEC0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13236924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1305A1-423D-BE4A-5E94-F9A64378DDF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BD8F8E4F-C923-EAD6-2E26-F6CAA1153D61}"/>
              </a:ext>
            </a:extLst>
          </p:cNvPr>
          <p:cNvSpPr>
            <a:spLocks noGrp="1"/>
          </p:cNvSpPr>
          <p:nvPr>
            <p:ph type="ctrTitle"/>
          </p:nvPr>
        </p:nvSpPr>
        <p:spPr>
          <a:xfrm>
            <a:off x="1371600" y="3009900"/>
            <a:ext cx="15544800" cy="5770811"/>
          </a:xfrm>
        </p:spPr>
        <p:txBody>
          <a:bodyPr/>
          <a:lstStyle/>
          <a:p>
            <a:pPr algn="l"/>
            <a:r>
              <a:rPr lang="pt-BR" sz="4400" b="1" dirty="0"/>
              <a:t>16. Conclusão e Recomendações</a:t>
            </a:r>
            <a:r>
              <a:rPr lang="pt-BR" sz="4400" dirty="0"/>
              <a:t>: </a:t>
            </a:r>
            <a:br>
              <a:rPr lang="pt-BR" sz="4400" dirty="0"/>
            </a:br>
            <a:r>
              <a:rPr lang="pt-BR" sz="4000" dirty="0"/>
              <a:t> </a:t>
            </a:r>
            <a:r>
              <a:rPr lang="pt-BR" sz="3500" dirty="0"/>
              <a:t> </a:t>
            </a:r>
            <a:br>
              <a:rPr lang="pt-BR" sz="4400" dirty="0"/>
            </a:br>
            <a:r>
              <a:rPr lang="pt-BR" sz="4000" dirty="0"/>
              <a:t>•	Síntese dos principais pontos.</a:t>
            </a:r>
            <a:br>
              <a:rPr lang="pt-BR" sz="4000" dirty="0"/>
            </a:br>
            <a:br>
              <a:rPr lang="pt-BR" sz="3500" dirty="0"/>
            </a:br>
            <a:r>
              <a:rPr lang="pt-BR" sz="4000" dirty="0"/>
              <a:t>•	Boas práticas atuariais.</a:t>
            </a:r>
            <a:br>
              <a:rPr lang="pt-BR" sz="4000" dirty="0"/>
            </a:br>
            <a:br>
              <a:rPr lang="pt-BR" sz="4000" dirty="0"/>
            </a:br>
            <a:r>
              <a:rPr lang="pt-BR" sz="4000" dirty="0"/>
              <a:t>•	Desafios e perspectivas futuras.</a:t>
            </a: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63D518BE-0704-CC08-8A00-0CB51C4654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61CFA877-5210-574A-C0B1-30A01632AE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21014039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10886"/>
            <a:ext cx="18288000" cy="10287000"/>
            <a:chOff x="0" y="0"/>
            <a:chExt cx="18288000" cy="10287000"/>
          </a:xfrm>
        </p:grpSpPr>
        <p:pic>
          <p:nvPicPr>
            <p:cNvPr id="3" name="object 3"/>
            <p:cNvPicPr/>
            <p:nvPr/>
          </p:nvPicPr>
          <p:blipFill>
            <a:blip r:embed="rId2" cstate="print"/>
            <a:stretch>
              <a:fillRect/>
            </a:stretch>
          </p:blipFill>
          <p:spPr>
            <a:xfrm>
              <a:off x="11098526" y="0"/>
              <a:ext cx="5029200" cy="10286999"/>
            </a:xfrm>
            <a:prstGeom prst="rect">
              <a:avLst/>
            </a:prstGeom>
          </p:spPr>
        </p:pic>
        <p:sp>
          <p:nvSpPr>
            <p:cNvPr id="4" name="object 4"/>
            <p:cNvSpPr/>
            <p:nvPr/>
          </p:nvSpPr>
          <p:spPr>
            <a:xfrm>
              <a:off x="1028598" y="9028403"/>
              <a:ext cx="14173200" cy="73660"/>
            </a:xfrm>
            <a:custGeom>
              <a:avLst/>
              <a:gdLst/>
              <a:ahLst/>
              <a:cxnLst/>
              <a:rect l="l" t="t" r="r" b="b"/>
              <a:pathLst>
                <a:path w="14173200" h="73659">
                  <a:moveTo>
                    <a:pt x="1863725" y="36791"/>
                  </a:moveTo>
                  <a:lnTo>
                    <a:pt x="1841017" y="2806"/>
                  </a:lnTo>
                  <a:lnTo>
                    <a:pt x="1826933" y="0"/>
                  </a:lnTo>
                  <a:lnTo>
                    <a:pt x="36779" y="0"/>
                  </a:lnTo>
                  <a:lnTo>
                    <a:pt x="2794" y="22707"/>
                  </a:lnTo>
                  <a:lnTo>
                    <a:pt x="0" y="36791"/>
                  </a:lnTo>
                  <a:lnTo>
                    <a:pt x="711" y="44005"/>
                  </a:lnTo>
                  <a:lnTo>
                    <a:pt x="29578" y="72859"/>
                  </a:lnTo>
                  <a:lnTo>
                    <a:pt x="36779" y="73583"/>
                  </a:lnTo>
                  <a:lnTo>
                    <a:pt x="1826933" y="73583"/>
                  </a:lnTo>
                  <a:lnTo>
                    <a:pt x="1860918" y="50863"/>
                  </a:lnTo>
                  <a:lnTo>
                    <a:pt x="1863725" y="36791"/>
                  </a:lnTo>
                  <a:close/>
                </a:path>
                <a:path w="14173200" h="73659">
                  <a:moveTo>
                    <a:pt x="3915245" y="36791"/>
                  </a:moveTo>
                  <a:lnTo>
                    <a:pt x="3892537" y="2806"/>
                  </a:lnTo>
                  <a:lnTo>
                    <a:pt x="3878453" y="0"/>
                  </a:lnTo>
                  <a:lnTo>
                    <a:pt x="2088311" y="0"/>
                  </a:lnTo>
                  <a:lnTo>
                    <a:pt x="2054326" y="22707"/>
                  </a:lnTo>
                  <a:lnTo>
                    <a:pt x="2051519" y="36791"/>
                  </a:lnTo>
                  <a:lnTo>
                    <a:pt x="2052231" y="44005"/>
                  </a:lnTo>
                  <a:lnTo>
                    <a:pt x="2081098" y="72859"/>
                  </a:lnTo>
                  <a:lnTo>
                    <a:pt x="2088311" y="73583"/>
                  </a:lnTo>
                  <a:lnTo>
                    <a:pt x="3878453" y="73583"/>
                  </a:lnTo>
                  <a:lnTo>
                    <a:pt x="3912451" y="50863"/>
                  </a:lnTo>
                  <a:lnTo>
                    <a:pt x="3915245" y="36791"/>
                  </a:lnTo>
                  <a:close/>
                </a:path>
                <a:path w="14173200" h="73659">
                  <a:moveTo>
                    <a:pt x="5966777" y="36791"/>
                  </a:moveTo>
                  <a:lnTo>
                    <a:pt x="5944057" y="2806"/>
                  </a:lnTo>
                  <a:lnTo>
                    <a:pt x="5929985" y="0"/>
                  </a:lnTo>
                  <a:lnTo>
                    <a:pt x="4139831" y="0"/>
                  </a:lnTo>
                  <a:lnTo>
                    <a:pt x="4105846" y="22707"/>
                  </a:lnTo>
                  <a:lnTo>
                    <a:pt x="4103052" y="36791"/>
                  </a:lnTo>
                  <a:lnTo>
                    <a:pt x="4103763" y="44005"/>
                  </a:lnTo>
                  <a:lnTo>
                    <a:pt x="4132630" y="72859"/>
                  </a:lnTo>
                  <a:lnTo>
                    <a:pt x="4139831" y="73583"/>
                  </a:lnTo>
                  <a:lnTo>
                    <a:pt x="5929985" y="73583"/>
                  </a:lnTo>
                  <a:lnTo>
                    <a:pt x="5963971" y="50863"/>
                  </a:lnTo>
                  <a:lnTo>
                    <a:pt x="5966777" y="36791"/>
                  </a:lnTo>
                  <a:close/>
                </a:path>
                <a:path w="14173200" h="73659">
                  <a:moveTo>
                    <a:pt x="8018297" y="36791"/>
                  </a:moveTo>
                  <a:lnTo>
                    <a:pt x="7995590" y="2806"/>
                  </a:lnTo>
                  <a:lnTo>
                    <a:pt x="7981505" y="0"/>
                  </a:lnTo>
                  <a:lnTo>
                    <a:pt x="6191364" y="0"/>
                  </a:lnTo>
                  <a:lnTo>
                    <a:pt x="6157366" y="22707"/>
                  </a:lnTo>
                  <a:lnTo>
                    <a:pt x="6154572" y="36791"/>
                  </a:lnTo>
                  <a:lnTo>
                    <a:pt x="6155283" y="44005"/>
                  </a:lnTo>
                  <a:lnTo>
                    <a:pt x="6184150" y="72859"/>
                  </a:lnTo>
                  <a:lnTo>
                    <a:pt x="6191364" y="73583"/>
                  </a:lnTo>
                  <a:lnTo>
                    <a:pt x="7981505" y="73583"/>
                  </a:lnTo>
                  <a:lnTo>
                    <a:pt x="8015491" y="50863"/>
                  </a:lnTo>
                  <a:lnTo>
                    <a:pt x="8018297" y="36791"/>
                  </a:lnTo>
                  <a:close/>
                </a:path>
                <a:path w="14173200" h="73659">
                  <a:moveTo>
                    <a:pt x="10069817" y="36791"/>
                  </a:moveTo>
                  <a:lnTo>
                    <a:pt x="10047110" y="2806"/>
                  </a:lnTo>
                  <a:lnTo>
                    <a:pt x="10033038" y="0"/>
                  </a:lnTo>
                  <a:lnTo>
                    <a:pt x="8242884" y="0"/>
                  </a:lnTo>
                  <a:lnTo>
                    <a:pt x="8208899" y="22707"/>
                  </a:lnTo>
                  <a:lnTo>
                    <a:pt x="8206092" y="36791"/>
                  </a:lnTo>
                  <a:lnTo>
                    <a:pt x="8206816" y="44005"/>
                  </a:lnTo>
                  <a:lnTo>
                    <a:pt x="8235670" y="72859"/>
                  </a:lnTo>
                  <a:lnTo>
                    <a:pt x="8242884" y="73583"/>
                  </a:lnTo>
                  <a:lnTo>
                    <a:pt x="10033038" y="73583"/>
                  </a:lnTo>
                  <a:lnTo>
                    <a:pt x="10067023" y="50863"/>
                  </a:lnTo>
                  <a:lnTo>
                    <a:pt x="10069817" y="36791"/>
                  </a:lnTo>
                  <a:close/>
                </a:path>
                <a:path w="14173200" h="73659">
                  <a:moveTo>
                    <a:pt x="12121350" y="36791"/>
                  </a:moveTo>
                  <a:lnTo>
                    <a:pt x="12098642" y="2806"/>
                  </a:lnTo>
                  <a:lnTo>
                    <a:pt x="12084558" y="0"/>
                  </a:lnTo>
                  <a:lnTo>
                    <a:pt x="10294417" y="0"/>
                  </a:lnTo>
                  <a:lnTo>
                    <a:pt x="10260419" y="22707"/>
                  </a:lnTo>
                  <a:lnTo>
                    <a:pt x="10257625" y="36791"/>
                  </a:lnTo>
                  <a:lnTo>
                    <a:pt x="10258336" y="44005"/>
                  </a:lnTo>
                  <a:lnTo>
                    <a:pt x="10287203" y="72859"/>
                  </a:lnTo>
                  <a:lnTo>
                    <a:pt x="10294417" y="73583"/>
                  </a:lnTo>
                  <a:lnTo>
                    <a:pt x="12084558" y="73583"/>
                  </a:lnTo>
                  <a:lnTo>
                    <a:pt x="12118543" y="50863"/>
                  </a:lnTo>
                  <a:lnTo>
                    <a:pt x="12121350" y="36791"/>
                  </a:lnTo>
                  <a:close/>
                </a:path>
                <a:path w="14173200" h="73659">
                  <a:moveTo>
                    <a:pt x="14172870" y="36791"/>
                  </a:moveTo>
                  <a:lnTo>
                    <a:pt x="14150162" y="2806"/>
                  </a:lnTo>
                  <a:lnTo>
                    <a:pt x="14136091" y="0"/>
                  </a:lnTo>
                  <a:lnTo>
                    <a:pt x="12345937" y="0"/>
                  </a:lnTo>
                  <a:lnTo>
                    <a:pt x="12311952" y="22707"/>
                  </a:lnTo>
                  <a:lnTo>
                    <a:pt x="12309145" y="36791"/>
                  </a:lnTo>
                  <a:lnTo>
                    <a:pt x="12309856" y="44005"/>
                  </a:lnTo>
                  <a:lnTo>
                    <a:pt x="12338723" y="72859"/>
                  </a:lnTo>
                  <a:lnTo>
                    <a:pt x="12345937" y="73583"/>
                  </a:lnTo>
                  <a:lnTo>
                    <a:pt x="14136091" y="73583"/>
                  </a:lnTo>
                  <a:lnTo>
                    <a:pt x="14170076" y="50863"/>
                  </a:lnTo>
                  <a:lnTo>
                    <a:pt x="14172870" y="36791"/>
                  </a:lnTo>
                  <a:close/>
                </a:path>
              </a:pathLst>
            </a:custGeom>
            <a:solidFill>
              <a:srgbClr val="FFFFFF">
                <a:alpha val="50000"/>
              </a:srgbClr>
            </a:solidFill>
          </p:spPr>
          <p:txBody>
            <a:bodyPr wrap="square" lIns="0" tIns="0" rIns="0" bIns="0" rtlCol="0"/>
            <a:lstStyle/>
            <a:p>
              <a:endParaRPr/>
            </a:p>
          </p:txBody>
        </p:sp>
        <p:sp>
          <p:nvSpPr>
            <p:cNvPr id="5" name="object 5"/>
            <p:cNvSpPr/>
            <p:nvPr/>
          </p:nvSpPr>
          <p:spPr>
            <a:xfrm>
              <a:off x="15395477" y="9028402"/>
              <a:ext cx="1863725" cy="73660"/>
            </a:xfrm>
            <a:custGeom>
              <a:avLst/>
              <a:gdLst/>
              <a:ahLst/>
              <a:cxnLst/>
              <a:rect l="l" t="t" r="r" b="b"/>
              <a:pathLst>
                <a:path w="1863725" h="73659">
                  <a:moveTo>
                    <a:pt x="36787" y="0"/>
                  </a:moveTo>
                  <a:lnTo>
                    <a:pt x="1826936" y="0"/>
                  </a:lnTo>
                  <a:lnTo>
                    <a:pt x="1834146" y="713"/>
                  </a:lnTo>
                  <a:lnTo>
                    <a:pt x="1863010" y="29577"/>
                  </a:lnTo>
                  <a:lnTo>
                    <a:pt x="1863723" y="36787"/>
                  </a:lnTo>
                  <a:lnTo>
                    <a:pt x="1863010" y="43998"/>
                  </a:lnTo>
                  <a:lnTo>
                    <a:pt x="1834146" y="72862"/>
                  </a:lnTo>
                  <a:lnTo>
                    <a:pt x="1826936" y="73575"/>
                  </a:lnTo>
                  <a:lnTo>
                    <a:pt x="36787" y="73575"/>
                  </a:lnTo>
                  <a:lnTo>
                    <a:pt x="2800" y="50865"/>
                  </a:lnTo>
                  <a:lnTo>
                    <a:pt x="0" y="36787"/>
                  </a:lnTo>
                  <a:lnTo>
                    <a:pt x="713" y="29577"/>
                  </a:lnTo>
                  <a:lnTo>
                    <a:pt x="29576" y="713"/>
                  </a:lnTo>
                  <a:lnTo>
                    <a:pt x="36787" y="0"/>
                  </a:lnTo>
                  <a:close/>
                </a:path>
              </a:pathLst>
            </a:custGeom>
            <a:solidFill>
              <a:srgbClr val="FFFFFF"/>
            </a:solidFill>
          </p:spPr>
          <p:txBody>
            <a:bodyPr wrap="square" lIns="0" tIns="0" rIns="0" bIns="0" rtlCol="0"/>
            <a:lstStyle/>
            <a:p>
              <a:endParaRPr/>
            </a:p>
          </p:txBody>
        </p:sp>
      </p:grpSp>
      <p:sp>
        <p:nvSpPr>
          <p:cNvPr id="6" name="object 6"/>
          <p:cNvSpPr txBox="1"/>
          <p:nvPr/>
        </p:nvSpPr>
        <p:spPr>
          <a:xfrm>
            <a:off x="1016000" y="9235412"/>
            <a:ext cx="2716530" cy="243656"/>
          </a:xfrm>
          <a:prstGeom prst="rect">
            <a:avLst/>
          </a:prstGeom>
        </p:spPr>
        <p:txBody>
          <a:bodyPr vert="horz" wrap="square" lIns="0" tIns="12700" rIns="0" bIns="0" rtlCol="0">
            <a:spAutoFit/>
          </a:bodyPr>
          <a:lstStyle/>
          <a:p>
            <a:pPr marL="12700">
              <a:lnSpc>
                <a:spcPct val="100000"/>
              </a:lnSpc>
              <a:spcBef>
                <a:spcPts val="100"/>
              </a:spcBef>
            </a:pPr>
            <a:r>
              <a:rPr lang="pt-BR" sz="1500" i="1" spc="55" dirty="0">
                <a:solidFill>
                  <a:srgbClr val="FFFFFF"/>
                </a:solidFill>
                <a:latin typeface="Verdana"/>
                <a:cs typeface="Verdana"/>
              </a:rPr>
              <a:t>Gratidão</a:t>
            </a:r>
            <a:endParaRPr sz="1500" dirty="0">
              <a:latin typeface="Verdana"/>
              <a:cs typeface="Verdana"/>
            </a:endParaRPr>
          </a:p>
        </p:txBody>
      </p:sp>
      <p:sp>
        <p:nvSpPr>
          <p:cNvPr id="7" name="object 7"/>
          <p:cNvSpPr txBox="1"/>
          <p:nvPr/>
        </p:nvSpPr>
        <p:spPr>
          <a:xfrm>
            <a:off x="1016000" y="2485478"/>
            <a:ext cx="4956810" cy="3547110"/>
          </a:xfrm>
          <a:prstGeom prst="rect">
            <a:avLst/>
          </a:prstGeom>
        </p:spPr>
        <p:txBody>
          <a:bodyPr vert="horz" wrap="square" lIns="0" tIns="120650" rIns="0" bIns="0" rtlCol="0">
            <a:spAutoFit/>
          </a:bodyPr>
          <a:lstStyle/>
          <a:p>
            <a:pPr marL="12700" marR="5080">
              <a:lnSpc>
                <a:spcPts val="6300"/>
              </a:lnSpc>
              <a:spcBef>
                <a:spcPts val="950"/>
              </a:spcBef>
            </a:pPr>
            <a:r>
              <a:rPr sz="5850" spc="50" dirty="0">
                <a:solidFill>
                  <a:srgbClr val="FFFFFF"/>
                </a:solidFill>
                <a:latin typeface="Arial Black"/>
                <a:cs typeface="Arial Black"/>
              </a:rPr>
              <a:t>PRINCIPAIS </a:t>
            </a:r>
            <a:r>
              <a:rPr sz="5850" spc="150" dirty="0">
                <a:solidFill>
                  <a:srgbClr val="FFFFFF"/>
                </a:solidFill>
                <a:latin typeface="Arial Black"/>
                <a:cs typeface="Arial Black"/>
              </a:rPr>
              <a:t>CONTATOS</a:t>
            </a:r>
            <a:endParaRPr sz="5850" dirty="0">
              <a:latin typeface="Arial Black"/>
              <a:cs typeface="Arial Black"/>
            </a:endParaRPr>
          </a:p>
          <a:p>
            <a:pPr marL="52069">
              <a:lnSpc>
                <a:spcPct val="100000"/>
              </a:lnSpc>
              <a:spcBef>
                <a:spcPts val="7180"/>
              </a:spcBef>
            </a:pPr>
            <a:r>
              <a:rPr sz="2500" spc="-10" dirty="0">
                <a:solidFill>
                  <a:srgbClr val="FFFFFF"/>
                </a:solidFill>
                <a:latin typeface="Arial Black"/>
                <a:cs typeface="Arial Black"/>
              </a:rPr>
              <a:t>Telefone:</a:t>
            </a:r>
            <a:endParaRPr sz="2500" dirty="0">
              <a:latin typeface="Arial Black"/>
              <a:cs typeface="Arial Black"/>
            </a:endParaRPr>
          </a:p>
          <a:p>
            <a:pPr marL="52069">
              <a:lnSpc>
                <a:spcPct val="100000"/>
              </a:lnSpc>
              <a:spcBef>
                <a:spcPts val="1095"/>
              </a:spcBef>
            </a:pPr>
            <a:r>
              <a:rPr sz="2500" spc="-204" dirty="0">
                <a:solidFill>
                  <a:srgbClr val="FFFFFF"/>
                </a:solidFill>
                <a:latin typeface="Verdana"/>
                <a:cs typeface="Verdana"/>
              </a:rPr>
              <a:t>(</a:t>
            </a:r>
            <a:r>
              <a:rPr lang="pt-BR" sz="2500" spc="-204" dirty="0">
                <a:solidFill>
                  <a:srgbClr val="FFFFFF"/>
                </a:solidFill>
                <a:latin typeface="Verdana"/>
                <a:cs typeface="Verdana"/>
              </a:rPr>
              <a:t>21</a:t>
            </a:r>
            <a:r>
              <a:rPr sz="2500" spc="-204" dirty="0">
                <a:solidFill>
                  <a:srgbClr val="FFFFFF"/>
                </a:solidFill>
                <a:latin typeface="Verdana"/>
                <a:cs typeface="Verdana"/>
              </a:rPr>
              <a:t>)</a:t>
            </a:r>
            <a:r>
              <a:rPr sz="2500" spc="-200" dirty="0">
                <a:solidFill>
                  <a:srgbClr val="FFFFFF"/>
                </a:solidFill>
                <a:latin typeface="Verdana"/>
                <a:cs typeface="Verdana"/>
              </a:rPr>
              <a:t> </a:t>
            </a:r>
            <a:r>
              <a:rPr lang="pt-BR" sz="2500" spc="-60" dirty="0">
                <a:solidFill>
                  <a:srgbClr val="FFFFFF"/>
                </a:solidFill>
                <a:latin typeface="Verdana"/>
                <a:cs typeface="Verdana"/>
              </a:rPr>
              <a:t>98194-1950</a:t>
            </a:r>
            <a:endParaRPr sz="2500" dirty="0">
              <a:latin typeface="Verdana"/>
              <a:cs typeface="Verdana"/>
            </a:endParaRPr>
          </a:p>
        </p:txBody>
      </p:sp>
      <p:sp>
        <p:nvSpPr>
          <p:cNvPr id="8" name="object 8"/>
          <p:cNvSpPr txBox="1"/>
          <p:nvPr/>
        </p:nvSpPr>
        <p:spPr>
          <a:xfrm>
            <a:off x="6510287" y="4966160"/>
            <a:ext cx="5224513" cy="1063753"/>
          </a:xfrm>
          <a:prstGeom prst="rect">
            <a:avLst/>
          </a:prstGeom>
        </p:spPr>
        <p:txBody>
          <a:bodyPr vert="horz" wrap="square" lIns="0" tIns="151765" rIns="0" bIns="0" rtlCol="0">
            <a:spAutoFit/>
          </a:bodyPr>
          <a:lstStyle/>
          <a:p>
            <a:pPr marL="12700">
              <a:lnSpc>
                <a:spcPct val="100000"/>
              </a:lnSpc>
              <a:spcBef>
                <a:spcPts val="1195"/>
              </a:spcBef>
            </a:pPr>
            <a:r>
              <a:rPr sz="2500" dirty="0">
                <a:solidFill>
                  <a:srgbClr val="FFFFFF"/>
                </a:solidFill>
                <a:latin typeface="Arial Black"/>
                <a:cs typeface="Arial Black"/>
              </a:rPr>
              <a:t>E-</a:t>
            </a:r>
            <a:r>
              <a:rPr sz="2500" spc="-10" dirty="0">
                <a:solidFill>
                  <a:srgbClr val="FFFFFF"/>
                </a:solidFill>
                <a:latin typeface="Arial Black"/>
                <a:cs typeface="Arial Black"/>
              </a:rPr>
              <a:t>mail:</a:t>
            </a:r>
            <a:endParaRPr sz="2500" dirty="0">
              <a:latin typeface="Arial Black"/>
              <a:cs typeface="Arial Black"/>
            </a:endParaRPr>
          </a:p>
          <a:p>
            <a:pPr marL="12700">
              <a:lnSpc>
                <a:spcPct val="100000"/>
              </a:lnSpc>
              <a:spcBef>
                <a:spcPts val="1095"/>
              </a:spcBef>
            </a:pPr>
            <a:r>
              <a:rPr lang="pt-BR" sz="2500" spc="-10" dirty="0">
                <a:solidFill>
                  <a:srgbClr val="FFFFFF"/>
                </a:solidFill>
                <a:latin typeface="Verdana"/>
                <a:cs typeface="Verdana"/>
              </a:rPr>
              <a:t>alan.moura@previdencia.gov.br</a:t>
            </a:r>
            <a:endParaRPr sz="2500" dirty="0">
              <a:latin typeface="Verdana"/>
              <a:cs typeface="Verdana"/>
            </a:endParaRPr>
          </a:p>
        </p:txBody>
      </p:sp>
      <p:sp>
        <p:nvSpPr>
          <p:cNvPr id="13" name="object 13"/>
          <p:cNvSpPr/>
          <p:nvPr/>
        </p:nvSpPr>
        <p:spPr>
          <a:xfrm>
            <a:off x="15201577" y="108047"/>
            <a:ext cx="2892425" cy="2892425"/>
          </a:xfrm>
          <a:custGeom>
            <a:avLst/>
            <a:gdLst/>
            <a:ahLst/>
            <a:cxnLst/>
            <a:rect l="l" t="t" r="r" b="b"/>
            <a:pathLst>
              <a:path w="2892425" h="2892425">
                <a:moveTo>
                  <a:pt x="1446212" y="2892424"/>
                </a:moveTo>
                <a:lnTo>
                  <a:pt x="1397504" y="2891619"/>
                </a:lnTo>
                <a:lnTo>
                  <a:pt x="1349199" y="2889222"/>
                </a:lnTo>
                <a:lnTo>
                  <a:pt x="1301322" y="2885257"/>
                </a:lnTo>
                <a:lnTo>
                  <a:pt x="1253900" y="2879750"/>
                </a:lnTo>
                <a:lnTo>
                  <a:pt x="1206957" y="2872726"/>
                </a:lnTo>
                <a:lnTo>
                  <a:pt x="1160518" y="2864210"/>
                </a:lnTo>
                <a:lnTo>
                  <a:pt x="1114609" y="2854229"/>
                </a:lnTo>
                <a:lnTo>
                  <a:pt x="1069255" y="2842806"/>
                </a:lnTo>
                <a:lnTo>
                  <a:pt x="1024481" y="2829968"/>
                </a:lnTo>
                <a:lnTo>
                  <a:pt x="980313" y="2815740"/>
                </a:lnTo>
                <a:lnTo>
                  <a:pt x="936776" y="2800146"/>
                </a:lnTo>
                <a:lnTo>
                  <a:pt x="893895" y="2783213"/>
                </a:lnTo>
                <a:lnTo>
                  <a:pt x="851696" y="2764966"/>
                </a:lnTo>
                <a:lnTo>
                  <a:pt x="810204" y="2745429"/>
                </a:lnTo>
                <a:lnTo>
                  <a:pt x="769444" y="2724629"/>
                </a:lnTo>
                <a:lnTo>
                  <a:pt x="729442" y="2702591"/>
                </a:lnTo>
                <a:lnTo>
                  <a:pt x="690223" y="2679339"/>
                </a:lnTo>
                <a:lnTo>
                  <a:pt x="651811" y="2654900"/>
                </a:lnTo>
                <a:lnTo>
                  <a:pt x="614234" y="2629298"/>
                </a:lnTo>
                <a:lnTo>
                  <a:pt x="577515" y="2602559"/>
                </a:lnTo>
                <a:lnTo>
                  <a:pt x="541680" y="2574708"/>
                </a:lnTo>
                <a:lnTo>
                  <a:pt x="506754" y="2545770"/>
                </a:lnTo>
                <a:lnTo>
                  <a:pt x="472764" y="2515771"/>
                </a:lnTo>
                <a:lnTo>
                  <a:pt x="439733" y="2484736"/>
                </a:lnTo>
                <a:lnTo>
                  <a:pt x="407687" y="2452691"/>
                </a:lnTo>
                <a:lnTo>
                  <a:pt x="376653" y="2419660"/>
                </a:lnTo>
                <a:lnTo>
                  <a:pt x="346654" y="2385669"/>
                </a:lnTo>
                <a:lnTo>
                  <a:pt x="317716" y="2350744"/>
                </a:lnTo>
                <a:lnTo>
                  <a:pt x="289865" y="2314909"/>
                </a:lnTo>
                <a:lnTo>
                  <a:pt x="263126" y="2278190"/>
                </a:lnTo>
                <a:lnTo>
                  <a:pt x="237524" y="2240612"/>
                </a:lnTo>
                <a:lnTo>
                  <a:pt x="213085" y="2202201"/>
                </a:lnTo>
                <a:lnTo>
                  <a:pt x="189833" y="2162982"/>
                </a:lnTo>
                <a:lnTo>
                  <a:pt x="167794" y="2122979"/>
                </a:lnTo>
                <a:lnTo>
                  <a:pt x="146994" y="2082219"/>
                </a:lnTo>
                <a:lnTo>
                  <a:pt x="127458" y="2040727"/>
                </a:lnTo>
                <a:lnTo>
                  <a:pt x="109210" y="1998528"/>
                </a:lnTo>
                <a:lnTo>
                  <a:pt x="92277" y="1955648"/>
                </a:lnTo>
                <a:lnTo>
                  <a:pt x="76684" y="1912111"/>
                </a:lnTo>
                <a:lnTo>
                  <a:pt x="62456" y="1867943"/>
                </a:lnTo>
                <a:lnTo>
                  <a:pt x="49618" y="1823169"/>
                </a:lnTo>
                <a:lnTo>
                  <a:pt x="38195" y="1777815"/>
                </a:lnTo>
                <a:lnTo>
                  <a:pt x="28213" y="1731906"/>
                </a:lnTo>
                <a:lnTo>
                  <a:pt x="19698" y="1685467"/>
                </a:lnTo>
                <a:lnTo>
                  <a:pt x="12674" y="1638524"/>
                </a:lnTo>
                <a:lnTo>
                  <a:pt x="7167" y="1591101"/>
                </a:lnTo>
                <a:lnTo>
                  <a:pt x="3202" y="1543225"/>
                </a:lnTo>
                <a:lnTo>
                  <a:pt x="804" y="1494920"/>
                </a:lnTo>
                <a:lnTo>
                  <a:pt x="0" y="1446212"/>
                </a:lnTo>
                <a:lnTo>
                  <a:pt x="804" y="1397504"/>
                </a:lnTo>
                <a:lnTo>
                  <a:pt x="3202" y="1349199"/>
                </a:lnTo>
                <a:lnTo>
                  <a:pt x="7167" y="1301322"/>
                </a:lnTo>
                <a:lnTo>
                  <a:pt x="12674" y="1253900"/>
                </a:lnTo>
                <a:lnTo>
                  <a:pt x="19698" y="1206957"/>
                </a:lnTo>
                <a:lnTo>
                  <a:pt x="28213" y="1160518"/>
                </a:lnTo>
                <a:lnTo>
                  <a:pt x="38195" y="1114609"/>
                </a:lnTo>
                <a:lnTo>
                  <a:pt x="49618" y="1069255"/>
                </a:lnTo>
                <a:lnTo>
                  <a:pt x="62456" y="1024481"/>
                </a:lnTo>
                <a:lnTo>
                  <a:pt x="76684" y="980313"/>
                </a:lnTo>
                <a:lnTo>
                  <a:pt x="92277" y="936776"/>
                </a:lnTo>
                <a:lnTo>
                  <a:pt x="109210" y="893895"/>
                </a:lnTo>
                <a:lnTo>
                  <a:pt x="127458" y="851696"/>
                </a:lnTo>
                <a:lnTo>
                  <a:pt x="146994" y="810204"/>
                </a:lnTo>
                <a:lnTo>
                  <a:pt x="167794" y="769444"/>
                </a:lnTo>
                <a:lnTo>
                  <a:pt x="189833" y="729442"/>
                </a:lnTo>
                <a:lnTo>
                  <a:pt x="213085" y="690223"/>
                </a:lnTo>
                <a:lnTo>
                  <a:pt x="237524" y="651811"/>
                </a:lnTo>
                <a:lnTo>
                  <a:pt x="263126" y="614234"/>
                </a:lnTo>
                <a:lnTo>
                  <a:pt x="289865" y="577515"/>
                </a:lnTo>
                <a:lnTo>
                  <a:pt x="317716" y="541680"/>
                </a:lnTo>
                <a:lnTo>
                  <a:pt x="346654" y="506754"/>
                </a:lnTo>
                <a:lnTo>
                  <a:pt x="376653" y="472764"/>
                </a:lnTo>
                <a:lnTo>
                  <a:pt x="407687" y="439733"/>
                </a:lnTo>
                <a:lnTo>
                  <a:pt x="439733" y="407687"/>
                </a:lnTo>
                <a:lnTo>
                  <a:pt x="472764" y="376653"/>
                </a:lnTo>
                <a:lnTo>
                  <a:pt x="506754" y="346654"/>
                </a:lnTo>
                <a:lnTo>
                  <a:pt x="541680" y="317716"/>
                </a:lnTo>
                <a:lnTo>
                  <a:pt x="577515" y="289865"/>
                </a:lnTo>
                <a:lnTo>
                  <a:pt x="614234" y="263126"/>
                </a:lnTo>
                <a:lnTo>
                  <a:pt x="651811" y="237524"/>
                </a:lnTo>
                <a:lnTo>
                  <a:pt x="690223" y="213085"/>
                </a:lnTo>
                <a:lnTo>
                  <a:pt x="729442" y="189833"/>
                </a:lnTo>
                <a:lnTo>
                  <a:pt x="769444" y="167794"/>
                </a:lnTo>
                <a:lnTo>
                  <a:pt x="810204" y="146994"/>
                </a:lnTo>
                <a:lnTo>
                  <a:pt x="851696" y="127458"/>
                </a:lnTo>
                <a:lnTo>
                  <a:pt x="893895" y="109210"/>
                </a:lnTo>
                <a:lnTo>
                  <a:pt x="936776" y="92277"/>
                </a:lnTo>
                <a:lnTo>
                  <a:pt x="980313" y="76684"/>
                </a:lnTo>
                <a:lnTo>
                  <a:pt x="1024481" y="62456"/>
                </a:lnTo>
                <a:lnTo>
                  <a:pt x="1069255" y="49618"/>
                </a:lnTo>
                <a:lnTo>
                  <a:pt x="1114609" y="38195"/>
                </a:lnTo>
                <a:lnTo>
                  <a:pt x="1160518" y="28213"/>
                </a:lnTo>
                <a:lnTo>
                  <a:pt x="1206957" y="19698"/>
                </a:lnTo>
                <a:lnTo>
                  <a:pt x="1253900" y="12674"/>
                </a:lnTo>
                <a:lnTo>
                  <a:pt x="1301322" y="7167"/>
                </a:lnTo>
                <a:lnTo>
                  <a:pt x="1349199" y="3202"/>
                </a:lnTo>
                <a:lnTo>
                  <a:pt x="1397504" y="804"/>
                </a:lnTo>
                <a:lnTo>
                  <a:pt x="1446212" y="0"/>
                </a:lnTo>
                <a:lnTo>
                  <a:pt x="1494920" y="804"/>
                </a:lnTo>
                <a:lnTo>
                  <a:pt x="1543225" y="3202"/>
                </a:lnTo>
                <a:lnTo>
                  <a:pt x="1591101" y="7167"/>
                </a:lnTo>
                <a:lnTo>
                  <a:pt x="1638524" y="12674"/>
                </a:lnTo>
                <a:lnTo>
                  <a:pt x="1685467" y="19698"/>
                </a:lnTo>
                <a:lnTo>
                  <a:pt x="1731906" y="28213"/>
                </a:lnTo>
                <a:lnTo>
                  <a:pt x="1777815" y="38195"/>
                </a:lnTo>
                <a:lnTo>
                  <a:pt x="1823169" y="49618"/>
                </a:lnTo>
                <a:lnTo>
                  <a:pt x="1867943" y="62456"/>
                </a:lnTo>
                <a:lnTo>
                  <a:pt x="1912111" y="76684"/>
                </a:lnTo>
                <a:lnTo>
                  <a:pt x="1955648" y="92277"/>
                </a:lnTo>
                <a:lnTo>
                  <a:pt x="1998528" y="109210"/>
                </a:lnTo>
                <a:lnTo>
                  <a:pt x="2040727" y="127458"/>
                </a:lnTo>
                <a:lnTo>
                  <a:pt x="2082219" y="146994"/>
                </a:lnTo>
                <a:lnTo>
                  <a:pt x="2122979" y="167794"/>
                </a:lnTo>
                <a:lnTo>
                  <a:pt x="2162981" y="189833"/>
                </a:lnTo>
                <a:lnTo>
                  <a:pt x="2202201" y="213085"/>
                </a:lnTo>
                <a:lnTo>
                  <a:pt x="2240612" y="237524"/>
                </a:lnTo>
                <a:lnTo>
                  <a:pt x="2278190" y="263126"/>
                </a:lnTo>
                <a:lnTo>
                  <a:pt x="2314909" y="289865"/>
                </a:lnTo>
                <a:lnTo>
                  <a:pt x="2350744" y="317716"/>
                </a:lnTo>
                <a:lnTo>
                  <a:pt x="2385669" y="346654"/>
                </a:lnTo>
                <a:lnTo>
                  <a:pt x="2419660" y="376653"/>
                </a:lnTo>
                <a:lnTo>
                  <a:pt x="2452691" y="407687"/>
                </a:lnTo>
                <a:lnTo>
                  <a:pt x="2484736" y="439733"/>
                </a:lnTo>
                <a:lnTo>
                  <a:pt x="2515771" y="472764"/>
                </a:lnTo>
                <a:lnTo>
                  <a:pt x="2545770" y="506754"/>
                </a:lnTo>
                <a:lnTo>
                  <a:pt x="2574707" y="541680"/>
                </a:lnTo>
                <a:lnTo>
                  <a:pt x="2602558" y="577515"/>
                </a:lnTo>
                <a:lnTo>
                  <a:pt x="2629298" y="614234"/>
                </a:lnTo>
                <a:lnTo>
                  <a:pt x="2654900" y="651811"/>
                </a:lnTo>
                <a:lnTo>
                  <a:pt x="2679339" y="690223"/>
                </a:lnTo>
                <a:lnTo>
                  <a:pt x="2702591" y="729442"/>
                </a:lnTo>
                <a:lnTo>
                  <a:pt x="2724629" y="769444"/>
                </a:lnTo>
                <a:lnTo>
                  <a:pt x="2745429" y="810204"/>
                </a:lnTo>
                <a:lnTo>
                  <a:pt x="2764966" y="851696"/>
                </a:lnTo>
                <a:lnTo>
                  <a:pt x="2783213" y="893895"/>
                </a:lnTo>
                <a:lnTo>
                  <a:pt x="2800146" y="936776"/>
                </a:lnTo>
                <a:lnTo>
                  <a:pt x="2815740" y="980313"/>
                </a:lnTo>
                <a:lnTo>
                  <a:pt x="2829968" y="1024481"/>
                </a:lnTo>
                <a:lnTo>
                  <a:pt x="2842806" y="1069255"/>
                </a:lnTo>
                <a:lnTo>
                  <a:pt x="2854229" y="1114609"/>
                </a:lnTo>
                <a:lnTo>
                  <a:pt x="2864210" y="1160518"/>
                </a:lnTo>
                <a:lnTo>
                  <a:pt x="2872726" y="1206957"/>
                </a:lnTo>
                <a:lnTo>
                  <a:pt x="2879750" y="1253900"/>
                </a:lnTo>
                <a:lnTo>
                  <a:pt x="2885257" y="1301322"/>
                </a:lnTo>
                <a:lnTo>
                  <a:pt x="2889222" y="1349199"/>
                </a:lnTo>
                <a:lnTo>
                  <a:pt x="2891619" y="1397504"/>
                </a:lnTo>
                <a:lnTo>
                  <a:pt x="2892424" y="1446212"/>
                </a:lnTo>
                <a:lnTo>
                  <a:pt x="2891619" y="1494920"/>
                </a:lnTo>
                <a:lnTo>
                  <a:pt x="2889222" y="1543225"/>
                </a:lnTo>
                <a:lnTo>
                  <a:pt x="2885257" y="1591101"/>
                </a:lnTo>
                <a:lnTo>
                  <a:pt x="2879750" y="1638524"/>
                </a:lnTo>
                <a:lnTo>
                  <a:pt x="2872726" y="1685467"/>
                </a:lnTo>
                <a:lnTo>
                  <a:pt x="2864210" y="1731906"/>
                </a:lnTo>
                <a:lnTo>
                  <a:pt x="2854229" y="1777815"/>
                </a:lnTo>
                <a:lnTo>
                  <a:pt x="2842806" y="1823169"/>
                </a:lnTo>
                <a:lnTo>
                  <a:pt x="2829968" y="1867943"/>
                </a:lnTo>
                <a:lnTo>
                  <a:pt x="2815740" y="1912111"/>
                </a:lnTo>
                <a:lnTo>
                  <a:pt x="2800146" y="1955648"/>
                </a:lnTo>
                <a:lnTo>
                  <a:pt x="2783213" y="1998528"/>
                </a:lnTo>
                <a:lnTo>
                  <a:pt x="2764966" y="2040727"/>
                </a:lnTo>
                <a:lnTo>
                  <a:pt x="2745429" y="2082219"/>
                </a:lnTo>
                <a:lnTo>
                  <a:pt x="2724629" y="2122979"/>
                </a:lnTo>
                <a:lnTo>
                  <a:pt x="2702591" y="2162982"/>
                </a:lnTo>
                <a:lnTo>
                  <a:pt x="2679339" y="2202201"/>
                </a:lnTo>
                <a:lnTo>
                  <a:pt x="2654900" y="2240612"/>
                </a:lnTo>
                <a:lnTo>
                  <a:pt x="2629298" y="2278190"/>
                </a:lnTo>
                <a:lnTo>
                  <a:pt x="2602558" y="2314909"/>
                </a:lnTo>
                <a:lnTo>
                  <a:pt x="2574707" y="2350744"/>
                </a:lnTo>
                <a:lnTo>
                  <a:pt x="2545770" y="2385669"/>
                </a:lnTo>
                <a:lnTo>
                  <a:pt x="2515771" y="2419660"/>
                </a:lnTo>
                <a:lnTo>
                  <a:pt x="2484736" y="2452691"/>
                </a:lnTo>
                <a:lnTo>
                  <a:pt x="2452691" y="2484736"/>
                </a:lnTo>
                <a:lnTo>
                  <a:pt x="2419660" y="2515771"/>
                </a:lnTo>
                <a:lnTo>
                  <a:pt x="2385669" y="2545770"/>
                </a:lnTo>
                <a:lnTo>
                  <a:pt x="2350744" y="2574708"/>
                </a:lnTo>
                <a:lnTo>
                  <a:pt x="2314909" y="2602559"/>
                </a:lnTo>
                <a:lnTo>
                  <a:pt x="2278190" y="2629298"/>
                </a:lnTo>
                <a:lnTo>
                  <a:pt x="2240612" y="2654900"/>
                </a:lnTo>
                <a:lnTo>
                  <a:pt x="2202201" y="2679339"/>
                </a:lnTo>
                <a:lnTo>
                  <a:pt x="2162981" y="2702591"/>
                </a:lnTo>
                <a:lnTo>
                  <a:pt x="2122979" y="2724629"/>
                </a:lnTo>
                <a:lnTo>
                  <a:pt x="2082219" y="2745429"/>
                </a:lnTo>
                <a:lnTo>
                  <a:pt x="2040727" y="2764966"/>
                </a:lnTo>
                <a:lnTo>
                  <a:pt x="1998528" y="2783213"/>
                </a:lnTo>
                <a:lnTo>
                  <a:pt x="1955648" y="2800146"/>
                </a:lnTo>
                <a:lnTo>
                  <a:pt x="1912111" y="2815740"/>
                </a:lnTo>
                <a:lnTo>
                  <a:pt x="1867943" y="2829968"/>
                </a:lnTo>
                <a:lnTo>
                  <a:pt x="1823169" y="2842806"/>
                </a:lnTo>
                <a:lnTo>
                  <a:pt x="1777815" y="2854229"/>
                </a:lnTo>
                <a:lnTo>
                  <a:pt x="1731906" y="2864210"/>
                </a:lnTo>
                <a:lnTo>
                  <a:pt x="1685467" y="2872726"/>
                </a:lnTo>
                <a:lnTo>
                  <a:pt x="1638524" y="2879750"/>
                </a:lnTo>
                <a:lnTo>
                  <a:pt x="1591101" y="2885257"/>
                </a:lnTo>
                <a:lnTo>
                  <a:pt x="1543225" y="2889222"/>
                </a:lnTo>
                <a:lnTo>
                  <a:pt x="1494920" y="2891619"/>
                </a:lnTo>
                <a:lnTo>
                  <a:pt x="1446212" y="2892424"/>
                </a:lnTo>
                <a:close/>
              </a:path>
            </a:pathLst>
          </a:custGeom>
          <a:solidFill>
            <a:srgbClr val="FFFFFF">
              <a:alpha val="8999"/>
            </a:srgbClr>
          </a:solidFill>
        </p:spPr>
        <p:txBody>
          <a:bodyPr wrap="square" lIns="0" tIns="0" rIns="0" bIns="0" rtlCol="0"/>
          <a:lstStyle/>
          <a:p>
            <a:endParaRPr/>
          </a:p>
        </p:txBody>
      </p:sp>
      <p:sp>
        <p:nvSpPr>
          <p:cNvPr id="14" name="object 14"/>
          <p:cNvSpPr txBox="1">
            <a:spLocks noGrp="1"/>
          </p:cNvSpPr>
          <p:nvPr>
            <p:ph type="title"/>
          </p:nvPr>
        </p:nvSpPr>
        <p:spPr>
          <a:xfrm>
            <a:off x="15590235" y="899950"/>
            <a:ext cx="2217420" cy="488315"/>
          </a:xfrm>
          <a:prstGeom prst="rect">
            <a:avLst/>
          </a:prstGeom>
        </p:spPr>
        <p:txBody>
          <a:bodyPr vert="horz" wrap="square" lIns="0" tIns="17145" rIns="0" bIns="0" rtlCol="0">
            <a:spAutoFit/>
          </a:bodyPr>
          <a:lstStyle/>
          <a:p>
            <a:pPr marL="12700">
              <a:lnSpc>
                <a:spcPct val="100000"/>
              </a:lnSpc>
              <a:spcBef>
                <a:spcPts val="135"/>
              </a:spcBef>
            </a:pPr>
            <a:r>
              <a:rPr sz="3000" spc="-50" dirty="0">
                <a:solidFill>
                  <a:srgbClr val="FDF9E9"/>
                </a:solidFill>
                <a:latin typeface="Trebuchet MS"/>
                <a:cs typeface="Trebuchet MS"/>
              </a:rPr>
              <a:t>S</a:t>
            </a:r>
            <a:r>
              <a:rPr sz="3000" spc="-275" dirty="0">
                <a:solidFill>
                  <a:srgbClr val="FDF9E9"/>
                </a:solidFill>
                <a:latin typeface="Trebuchet MS"/>
                <a:cs typeface="Trebuchet MS"/>
              </a:rPr>
              <a:t> </a:t>
            </a:r>
            <a:r>
              <a:rPr sz="3000" spc="-375" dirty="0">
                <a:solidFill>
                  <a:srgbClr val="FDF9E9"/>
                </a:solidFill>
                <a:latin typeface="Trebuchet MS"/>
                <a:cs typeface="Trebuchet MS"/>
              </a:rPr>
              <a:t>E</a:t>
            </a:r>
            <a:r>
              <a:rPr sz="3000" spc="-270" dirty="0">
                <a:solidFill>
                  <a:srgbClr val="FDF9E9"/>
                </a:solidFill>
                <a:latin typeface="Trebuchet MS"/>
                <a:cs typeface="Trebuchet MS"/>
              </a:rPr>
              <a:t> </a:t>
            </a:r>
            <a:r>
              <a:rPr sz="3000" spc="125" dirty="0">
                <a:solidFill>
                  <a:srgbClr val="FDF9E9"/>
                </a:solidFill>
                <a:latin typeface="Trebuchet MS"/>
                <a:cs typeface="Trebuchet MS"/>
              </a:rPr>
              <a:t>M</a:t>
            </a:r>
            <a:r>
              <a:rPr sz="3000" spc="-270" dirty="0">
                <a:solidFill>
                  <a:srgbClr val="FDF9E9"/>
                </a:solidFill>
                <a:latin typeface="Trebuchet MS"/>
                <a:cs typeface="Trebuchet MS"/>
              </a:rPr>
              <a:t> </a:t>
            </a:r>
            <a:r>
              <a:rPr sz="3000" spc="-160" dirty="0">
                <a:solidFill>
                  <a:srgbClr val="FDF9E9"/>
                </a:solidFill>
                <a:latin typeface="Trebuchet MS"/>
                <a:cs typeface="Trebuchet MS"/>
              </a:rPr>
              <a:t>I</a:t>
            </a:r>
            <a:r>
              <a:rPr sz="3000" spc="-270" dirty="0">
                <a:solidFill>
                  <a:srgbClr val="FDF9E9"/>
                </a:solidFill>
                <a:latin typeface="Trebuchet MS"/>
                <a:cs typeface="Trebuchet MS"/>
              </a:rPr>
              <a:t> </a:t>
            </a:r>
            <a:r>
              <a:rPr sz="3000" spc="-405" dirty="0">
                <a:solidFill>
                  <a:srgbClr val="FDF9E9"/>
                </a:solidFill>
                <a:latin typeface="Trebuchet MS"/>
                <a:cs typeface="Trebuchet MS"/>
              </a:rPr>
              <a:t>N</a:t>
            </a:r>
            <a:r>
              <a:rPr sz="3000" spc="-270" dirty="0">
                <a:solidFill>
                  <a:srgbClr val="FDF9E9"/>
                </a:solidFill>
                <a:latin typeface="Trebuchet MS"/>
                <a:cs typeface="Trebuchet MS"/>
              </a:rPr>
              <a:t> </a:t>
            </a:r>
            <a:r>
              <a:rPr sz="3000" spc="-320" dirty="0">
                <a:solidFill>
                  <a:srgbClr val="FDF9E9"/>
                </a:solidFill>
                <a:latin typeface="Trebuchet MS"/>
                <a:cs typeface="Trebuchet MS"/>
              </a:rPr>
              <a:t>Á</a:t>
            </a:r>
            <a:r>
              <a:rPr sz="3000" spc="-270" dirty="0">
                <a:solidFill>
                  <a:srgbClr val="FDF9E9"/>
                </a:solidFill>
                <a:latin typeface="Trebuchet MS"/>
                <a:cs typeface="Trebuchet MS"/>
              </a:rPr>
              <a:t> </a:t>
            </a:r>
            <a:r>
              <a:rPr sz="3000" spc="-315" dirty="0">
                <a:solidFill>
                  <a:srgbClr val="FDF9E9"/>
                </a:solidFill>
                <a:latin typeface="Trebuchet MS"/>
                <a:cs typeface="Trebuchet MS"/>
              </a:rPr>
              <a:t>R</a:t>
            </a:r>
            <a:r>
              <a:rPr sz="3000" spc="-270" dirty="0">
                <a:solidFill>
                  <a:srgbClr val="FDF9E9"/>
                </a:solidFill>
                <a:latin typeface="Trebuchet MS"/>
                <a:cs typeface="Trebuchet MS"/>
              </a:rPr>
              <a:t> </a:t>
            </a:r>
            <a:r>
              <a:rPr sz="3000" spc="-160" dirty="0">
                <a:solidFill>
                  <a:srgbClr val="FDF9E9"/>
                </a:solidFill>
                <a:latin typeface="Trebuchet MS"/>
                <a:cs typeface="Trebuchet MS"/>
              </a:rPr>
              <a:t>I</a:t>
            </a:r>
            <a:r>
              <a:rPr sz="3000" spc="-270" dirty="0">
                <a:solidFill>
                  <a:srgbClr val="FDF9E9"/>
                </a:solidFill>
                <a:latin typeface="Trebuchet MS"/>
                <a:cs typeface="Trebuchet MS"/>
              </a:rPr>
              <a:t> </a:t>
            </a:r>
            <a:r>
              <a:rPr sz="3000" spc="-620" dirty="0">
                <a:solidFill>
                  <a:srgbClr val="FDF9E9"/>
                </a:solidFill>
                <a:latin typeface="Trebuchet MS"/>
                <a:cs typeface="Trebuchet MS"/>
              </a:rPr>
              <a:t>O</a:t>
            </a:r>
            <a:endParaRPr sz="3000" dirty="0">
              <a:latin typeface="Trebuchet MS"/>
              <a:cs typeface="Trebuchet MS"/>
            </a:endParaRPr>
          </a:p>
        </p:txBody>
      </p:sp>
      <p:sp>
        <p:nvSpPr>
          <p:cNvPr id="15" name="object 15"/>
          <p:cNvSpPr/>
          <p:nvPr/>
        </p:nvSpPr>
        <p:spPr>
          <a:xfrm>
            <a:off x="16319957" y="1414662"/>
            <a:ext cx="421005" cy="317500"/>
          </a:xfrm>
          <a:custGeom>
            <a:avLst/>
            <a:gdLst/>
            <a:ahLst/>
            <a:cxnLst/>
            <a:rect l="l" t="t" r="r" b="b"/>
            <a:pathLst>
              <a:path w="421005" h="317500">
                <a:moveTo>
                  <a:pt x="206677" y="32734"/>
                </a:moveTo>
                <a:lnTo>
                  <a:pt x="185393" y="32734"/>
                </a:lnTo>
                <a:lnTo>
                  <a:pt x="184807" y="30571"/>
                </a:lnTo>
                <a:lnTo>
                  <a:pt x="184463" y="28302"/>
                </a:lnTo>
                <a:lnTo>
                  <a:pt x="184463" y="25954"/>
                </a:lnTo>
                <a:lnTo>
                  <a:pt x="186506" y="15860"/>
                </a:lnTo>
                <a:lnTo>
                  <a:pt x="192073" y="7609"/>
                </a:lnTo>
                <a:lnTo>
                  <a:pt x="200324" y="2042"/>
                </a:lnTo>
                <a:lnTo>
                  <a:pt x="210418" y="0"/>
                </a:lnTo>
                <a:lnTo>
                  <a:pt x="220512" y="2042"/>
                </a:lnTo>
                <a:lnTo>
                  <a:pt x="228763" y="7609"/>
                </a:lnTo>
                <a:lnTo>
                  <a:pt x="234330" y="15860"/>
                </a:lnTo>
                <a:lnTo>
                  <a:pt x="235000" y="19171"/>
                </a:lnTo>
                <a:lnTo>
                  <a:pt x="206677" y="19171"/>
                </a:lnTo>
                <a:lnTo>
                  <a:pt x="203635" y="22213"/>
                </a:lnTo>
                <a:lnTo>
                  <a:pt x="203635" y="29692"/>
                </a:lnTo>
                <a:lnTo>
                  <a:pt x="206677" y="32734"/>
                </a:lnTo>
                <a:close/>
              </a:path>
              <a:path w="421005" h="317500">
                <a:moveTo>
                  <a:pt x="235442" y="32734"/>
                </a:moveTo>
                <a:lnTo>
                  <a:pt x="214159" y="32734"/>
                </a:lnTo>
                <a:lnTo>
                  <a:pt x="217201" y="29692"/>
                </a:lnTo>
                <a:lnTo>
                  <a:pt x="217201" y="22213"/>
                </a:lnTo>
                <a:lnTo>
                  <a:pt x="214159" y="19171"/>
                </a:lnTo>
                <a:lnTo>
                  <a:pt x="235000" y="19171"/>
                </a:lnTo>
                <a:lnTo>
                  <a:pt x="236373" y="25954"/>
                </a:lnTo>
                <a:lnTo>
                  <a:pt x="236373" y="28302"/>
                </a:lnTo>
                <a:lnTo>
                  <a:pt x="236028" y="30571"/>
                </a:lnTo>
                <a:lnTo>
                  <a:pt x="235442" y="32734"/>
                </a:lnTo>
                <a:close/>
              </a:path>
              <a:path w="421005" h="317500">
                <a:moveTo>
                  <a:pt x="365485" y="51909"/>
                </a:moveTo>
                <a:lnTo>
                  <a:pt x="55351" y="51909"/>
                </a:lnTo>
                <a:lnTo>
                  <a:pt x="51058" y="47616"/>
                </a:lnTo>
                <a:lnTo>
                  <a:pt x="51058" y="37027"/>
                </a:lnTo>
                <a:lnTo>
                  <a:pt x="55351" y="32734"/>
                </a:lnTo>
                <a:lnTo>
                  <a:pt x="365485" y="32734"/>
                </a:lnTo>
                <a:lnTo>
                  <a:pt x="369777" y="37027"/>
                </a:lnTo>
                <a:lnTo>
                  <a:pt x="369777" y="47616"/>
                </a:lnTo>
                <a:lnTo>
                  <a:pt x="365485" y="51909"/>
                </a:lnTo>
                <a:close/>
              </a:path>
              <a:path w="421005" h="317500">
                <a:moveTo>
                  <a:pt x="22603" y="203432"/>
                </a:moveTo>
                <a:lnTo>
                  <a:pt x="12583" y="203432"/>
                </a:lnTo>
                <a:lnTo>
                  <a:pt x="60809" y="51909"/>
                </a:lnTo>
                <a:lnTo>
                  <a:pt x="76931" y="51909"/>
                </a:lnTo>
                <a:lnTo>
                  <a:pt x="78890" y="58062"/>
                </a:lnTo>
                <a:lnTo>
                  <a:pt x="68870" y="58062"/>
                </a:lnTo>
                <a:lnTo>
                  <a:pt x="22603" y="203432"/>
                </a:lnTo>
                <a:close/>
              </a:path>
              <a:path w="421005" h="317500">
                <a:moveTo>
                  <a:pt x="220002" y="290638"/>
                </a:moveTo>
                <a:lnTo>
                  <a:pt x="200834" y="290638"/>
                </a:lnTo>
                <a:lnTo>
                  <a:pt x="200834" y="51909"/>
                </a:lnTo>
                <a:lnTo>
                  <a:pt x="220002" y="51909"/>
                </a:lnTo>
                <a:lnTo>
                  <a:pt x="220002" y="290638"/>
                </a:lnTo>
                <a:close/>
              </a:path>
              <a:path w="421005" h="317500">
                <a:moveTo>
                  <a:pt x="305695" y="203432"/>
                </a:moveTo>
                <a:lnTo>
                  <a:pt x="295675" y="203432"/>
                </a:lnTo>
                <a:lnTo>
                  <a:pt x="343905" y="51909"/>
                </a:lnTo>
                <a:lnTo>
                  <a:pt x="360027" y="51909"/>
                </a:lnTo>
                <a:lnTo>
                  <a:pt x="361985" y="58062"/>
                </a:lnTo>
                <a:lnTo>
                  <a:pt x="351966" y="58062"/>
                </a:lnTo>
                <a:lnTo>
                  <a:pt x="305695" y="203432"/>
                </a:lnTo>
                <a:close/>
              </a:path>
              <a:path w="421005" h="317500">
                <a:moveTo>
                  <a:pt x="125158" y="203432"/>
                </a:moveTo>
                <a:lnTo>
                  <a:pt x="115141" y="203432"/>
                </a:lnTo>
                <a:lnTo>
                  <a:pt x="68870" y="58062"/>
                </a:lnTo>
                <a:lnTo>
                  <a:pt x="78890" y="58062"/>
                </a:lnTo>
                <a:lnTo>
                  <a:pt x="125158" y="203432"/>
                </a:lnTo>
                <a:close/>
              </a:path>
              <a:path w="421005" h="317500">
                <a:moveTo>
                  <a:pt x="408253" y="203432"/>
                </a:moveTo>
                <a:lnTo>
                  <a:pt x="398233" y="203432"/>
                </a:lnTo>
                <a:lnTo>
                  <a:pt x="351966" y="58062"/>
                </a:lnTo>
                <a:lnTo>
                  <a:pt x="361985" y="58062"/>
                </a:lnTo>
                <a:lnTo>
                  <a:pt x="408253" y="203432"/>
                </a:lnTo>
                <a:close/>
              </a:path>
              <a:path w="421005" h="317500">
                <a:moveTo>
                  <a:pt x="68874" y="251243"/>
                </a:moveTo>
                <a:lnTo>
                  <a:pt x="30085" y="241140"/>
                </a:lnTo>
                <a:lnTo>
                  <a:pt x="1245" y="213149"/>
                </a:lnTo>
                <a:lnTo>
                  <a:pt x="0" y="208706"/>
                </a:lnTo>
                <a:lnTo>
                  <a:pt x="2260" y="204679"/>
                </a:lnTo>
                <a:lnTo>
                  <a:pt x="4389" y="203432"/>
                </a:lnTo>
                <a:lnTo>
                  <a:pt x="133351" y="203432"/>
                </a:lnTo>
                <a:lnTo>
                  <a:pt x="135484" y="204679"/>
                </a:lnTo>
                <a:lnTo>
                  <a:pt x="137743" y="208706"/>
                </a:lnTo>
                <a:lnTo>
                  <a:pt x="137702" y="211176"/>
                </a:lnTo>
                <a:lnTo>
                  <a:pt x="107660" y="241140"/>
                </a:lnTo>
                <a:lnTo>
                  <a:pt x="68874" y="251243"/>
                </a:lnTo>
                <a:close/>
              </a:path>
              <a:path w="421005" h="317500">
                <a:moveTo>
                  <a:pt x="351966" y="251243"/>
                </a:moveTo>
                <a:lnTo>
                  <a:pt x="313176" y="241140"/>
                </a:lnTo>
                <a:lnTo>
                  <a:pt x="284336" y="213149"/>
                </a:lnTo>
                <a:lnTo>
                  <a:pt x="283093" y="208706"/>
                </a:lnTo>
                <a:lnTo>
                  <a:pt x="285352" y="204679"/>
                </a:lnTo>
                <a:lnTo>
                  <a:pt x="287485" y="203432"/>
                </a:lnTo>
                <a:lnTo>
                  <a:pt x="416447" y="203432"/>
                </a:lnTo>
                <a:lnTo>
                  <a:pt x="418579" y="204679"/>
                </a:lnTo>
                <a:lnTo>
                  <a:pt x="420836" y="208706"/>
                </a:lnTo>
                <a:lnTo>
                  <a:pt x="420797" y="211176"/>
                </a:lnTo>
                <a:lnTo>
                  <a:pt x="390752" y="241140"/>
                </a:lnTo>
                <a:lnTo>
                  <a:pt x="351966" y="251243"/>
                </a:lnTo>
                <a:close/>
              </a:path>
              <a:path w="421005" h="317500">
                <a:moveTo>
                  <a:pt x="292053" y="317260"/>
                </a:moveTo>
                <a:lnTo>
                  <a:pt x="128786" y="317260"/>
                </a:lnTo>
                <a:lnTo>
                  <a:pt x="125924" y="314402"/>
                </a:lnTo>
                <a:lnTo>
                  <a:pt x="125924" y="293500"/>
                </a:lnTo>
                <a:lnTo>
                  <a:pt x="128786" y="290638"/>
                </a:lnTo>
                <a:lnTo>
                  <a:pt x="292053" y="290638"/>
                </a:lnTo>
                <a:lnTo>
                  <a:pt x="294915" y="293500"/>
                </a:lnTo>
                <a:lnTo>
                  <a:pt x="294915" y="314402"/>
                </a:lnTo>
                <a:lnTo>
                  <a:pt x="292053" y="317260"/>
                </a:lnTo>
                <a:close/>
              </a:path>
            </a:pathLst>
          </a:custGeom>
          <a:solidFill>
            <a:srgbClr val="FFFFFF"/>
          </a:solidFill>
        </p:spPr>
        <p:txBody>
          <a:bodyPr wrap="square" lIns="0" tIns="0" rIns="0" bIns="0" rtlCol="0"/>
          <a:lstStyle/>
          <a:p>
            <a:endParaRPr/>
          </a:p>
        </p:txBody>
      </p:sp>
      <p:sp>
        <p:nvSpPr>
          <p:cNvPr id="16" name="object 16"/>
          <p:cNvSpPr txBox="1"/>
          <p:nvPr/>
        </p:nvSpPr>
        <p:spPr>
          <a:xfrm>
            <a:off x="15563366" y="1322821"/>
            <a:ext cx="2270760" cy="849630"/>
          </a:xfrm>
          <a:prstGeom prst="rect">
            <a:avLst/>
          </a:prstGeom>
        </p:spPr>
        <p:txBody>
          <a:bodyPr vert="horz" wrap="square" lIns="0" tIns="16510" rIns="0" bIns="0" rtlCol="0">
            <a:spAutoFit/>
          </a:bodyPr>
          <a:lstStyle/>
          <a:p>
            <a:pPr marL="12700">
              <a:lnSpc>
                <a:spcPct val="100000"/>
              </a:lnSpc>
              <a:spcBef>
                <a:spcPts val="130"/>
              </a:spcBef>
              <a:tabLst>
                <a:tab pos="1190625" algn="l"/>
              </a:tabLst>
            </a:pPr>
            <a:r>
              <a:rPr sz="3000" spc="-375" dirty="0">
                <a:solidFill>
                  <a:srgbClr val="0DFEC1"/>
                </a:solidFill>
                <a:latin typeface="Arial Black"/>
                <a:cs typeface="Arial Black"/>
              </a:rPr>
              <a:t>JUR</a:t>
            </a:r>
            <a:r>
              <a:rPr sz="3000" dirty="0">
                <a:solidFill>
                  <a:srgbClr val="0DFEC1"/>
                </a:solidFill>
                <a:latin typeface="Arial Black"/>
                <a:cs typeface="Arial Black"/>
              </a:rPr>
              <a:t>	</a:t>
            </a:r>
            <a:r>
              <a:rPr sz="3000" spc="-20" dirty="0">
                <a:solidFill>
                  <a:srgbClr val="0DFEC1"/>
                </a:solidFill>
                <a:latin typeface="Arial Black"/>
                <a:cs typeface="Arial Black"/>
              </a:rPr>
              <a:t>DICO</a:t>
            </a:r>
            <a:endParaRPr sz="3000">
              <a:latin typeface="Arial Black"/>
              <a:cs typeface="Arial Black"/>
            </a:endParaRPr>
          </a:p>
          <a:p>
            <a:pPr marL="18415">
              <a:lnSpc>
                <a:spcPct val="100000"/>
              </a:lnSpc>
              <a:spcBef>
                <a:spcPts val="95"/>
              </a:spcBef>
              <a:tabLst>
                <a:tab pos="364490" algn="l"/>
              </a:tabLst>
            </a:pPr>
            <a:r>
              <a:rPr sz="2300" b="1" spc="-50" dirty="0">
                <a:solidFill>
                  <a:srgbClr val="FFFFFF"/>
                </a:solidFill>
                <a:latin typeface="Arial"/>
                <a:cs typeface="Arial"/>
              </a:rPr>
              <a:t>E</a:t>
            </a:r>
            <a:r>
              <a:rPr sz="2300" b="1" dirty="0">
                <a:solidFill>
                  <a:srgbClr val="FFFFFF"/>
                </a:solidFill>
                <a:latin typeface="Arial"/>
                <a:cs typeface="Arial"/>
              </a:rPr>
              <a:t>	</a:t>
            </a:r>
            <a:r>
              <a:rPr sz="2300" b="1" spc="145" dirty="0">
                <a:solidFill>
                  <a:srgbClr val="FFFFFF"/>
                </a:solidFill>
                <a:latin typeface="Arial"/>
                <a:cs typeface="Arial"/>
              </a:rPr>
              <a:t>A</a:t>
            </a:r>
            <a:r>
              <a:rPr sz="2300" b="1" spc="-254" dirty="0">
                <a:solidFill>
                  <a:srgbClr val="FFFFFF"/>
                </a:solidFill>
                <a:latin typeface="Arial"/>
                <a:cs typeface="Arial"/>
              </a:rPr>
              <a:t> </a:t>
            </a:r>
            <a:r>
              <a:rPr sz="2300" b="1" spc="-35" dirty="0">
                <a:solidFill>
                  <a:srgbClr val="FFFFFF"/>
                </a:solidFill>
                <a:latin typeface="Arial"/>
                <a:cs typeface="Arial"/>
              </a:rPr>
              <a:t>T</a:t>
            </a:r>
            <a:r>
              <a:rPr sz="2300" b="1" spc="-254" dirty="0">
                <a:solidFill>
                  <a:srgbClr val="FFFFFF"/>
                </a:solidFill>
                <a:latin typeface="Arial"/>
                <a:cs typeface="Arial"/>
              </a:rPr>
              <a:t> </a:t>
            </a:r>
            <a:r>
              <a:rPr sz="2300" b="1" dirty="0">
                <a:solidFill>
                  <a:srgbClr val="FFFFFF"/>
                </a:solidFill>
                <a:latin typeface="Arial"/>
                <a:cs typeface="Arial"/>
              </a:rPr>
              <a:t>U</a:t>
            </a:r>
            <a:r>
              <a:rPr sz="2300" b="1" spc="-254" dirty="0">
                <a:solidFill>
                  <a:srgbClr val="FFFFFF"/>
                </a:solidFill>
                <a:latin typeface="Arial"/>
                <a:cs typeface="Arial"/>
              </a:rPr>
              <a:t> </a:t>
            </a:r>
            <a:r>
              <a:rPr sz="2300" b="1" spc="145" dirty="0">
                <a:solidFill>
                  <a:srgbClr val="FFFFFF"/>
                </a:solidFill>
                <a:latin typeface="Arial"/>
                <a:cs typeface="Arial"/>
              </a:rPr>
              <a:t>A</a:t>
            </a:r>
            <a:r>
              <a:rPr sz="2300" b="1" spc="-250" dirty="0">
                <a:solidFill>
                  <a:srgbClr val="FFFFFF"/>
                </a:solidFill>
                <a:latin typeface="Arial"/>
                <a:cs typeface="Arial"/>
              </a:rPr>
              <a:t> </a:t>
            </a:r>
            <a:r>
              <a:rPr sz="2300" b="1" spc="-25" dirty="0">
                <a:solidFill>
                  <a:srgbClr val="FFFFFF"/>
                </a:solidFill>
                <a:latin typeface="Arial"/>
                <a:cs typeface="Arial"/>
              </a:rPr>
              <a:t>R</a:t>
            </a:r>
            <a:r>
              <a:rPr sz="2300" b="1" spc="-254" dirty="0">
                <a:solidFill>
                  <a:srgbClr val="FFFFFF"/>
                </a:solidFill>
                <a:latin typeface="Arial"/>
                <a:cs typeface="Arial"/>
              </a:rPr>
              <a:t> </a:t>
            </a:r>
            <a:r>
              <a:rPr sz="2300" b="1" spc="70" dirty="0">
                <a:solidFill>
                  <a:srgbClr val="FFFFFF"/>
                </a:solidFill>
                <a:latin typeface="Arial"/>
                <a:cs typeface="Arial"/>
              </a:rPr>
              <a:t>I</a:t>
            </a:r>
            <a:r>
              <a:rPr sz="2300" b="1" spc="-254" dirty="0">
                <a:solidFill>
                  <a:srgbClr val="FFFFFF"/>
                </a:solidFill>
                <a:latin typeface="Arial"/>
                <a:cs typeface="Arial"/>
              </a:rPr>
              <a:t> </a:t>
            </a:r>
            <a:r>
              <a:rPr sz="2300" b="1" spc="145" dirty="0">
                <a:solidFill>
                  <a:srgbClr val="FFFFFF"/>
                </a:solidFill>
                <a:latin typeface="Arial"/>
                <a:cs typeface="Arial"/>
              </a:rPr>
              <a:t>A</a:t>
            </a:r>
            <a:r>
              <a:rPr sz="2300" b="1" spc="-254" dirty="0">
                <a:solidFill>
                  <a:srgbClr val="FFFFFF"/>
                </a:solidFill>
                <a:latin typeface="Arial"/>
                <a:cs typeface="Arial"/>
              </a:rPr>
              <a:t> </a:t>
            </a:r>
            <a:r>
              <a:rPr sz="2300" b="1" spc="-50" dirty="0">
                <a:solidFill>
                  <a:srgbClr val="FFFFFF"/>
                </a:solidFill>
                <a:latin typeface="Arial"/>
                <a:cs typeface="Arial"/>
              </a:rPr>
              <a:t>L</a:t>
            </a:r>
            <a:endParaRPr sz="2300">
              <a:latin typeface="Arial"/>
              <a:cs typeface="Arial"/>
            </a:endParaRPr>
          </a:p>
        </p:txBody>
      </p:sp>
      <p:pic>
        <p:nvPicPr>
          <p:cNvPr id="18" name="Imagem 17">
            <a:extLst>
              <a:ext uri="{FF2B5EF4-FFF2-40B4-BE49-F238E27FC236}">
                <a16:creationId xmlns:a16="http://schemas.microsoft.com/office/drawing/2014/main" id="{46440360-692B-3F25-6E00-D06B0B718A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000" y="215347"/>
            <a:ext cx="2667000" cy="185751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DABCA4-2C9A-0BFC-0DE4-56BAB07ABA62}"/>
              </a:ext>
            </a:extLst>
          </p:cNvPr>
          <p:cNvSpPr>
            <a:spLocks noGrp="1"/>
          </p:cNvSpPr>
          <p:nvPr>
            <p:ph type="ctrTitle"/>
          </p:nvPr>
        </p:nvSpPr>
        <p:spPr>
          <a:xfrm>
            <a:off x="1371600" y="3188968"/>
            <a:ext cx="15544800" cy="4847481"/>
          </a:xfrm>
        </p:spPr>
        <p:txBody>
          <a:bodyPr/>
          <a:lstStyle/>
          <a:p>
            <a:r>
              <a:rPr lang="pt-BR" sz="5000" dirty="0"/>
              <a:t>MINISTÉRIO DA PREVIDÊNCIA SOCIAL</a:t>
            </a:r>
            <a:br>
              <a:rPr lang="pt-BR" sz="3000" dirty="0"/>
            </a:br>
            <a:br>
              <a:rPr lang="pt-BR" sz="3500" dirty="0"/>
            </a:br>
            <a:r>
              <a:rPr lang="pt-BR" sz="3500" dirty="0"/>
              <a:t>Secretaria de Regime Próprio e Complementar</a:t>
            </a:r>
            <a:br>
              <a:rPr lang="pt-BR" sz="3000" dirty="0"/>
            </a:br>
            <a:br>
              <a:rPr lang="pt-BR" sz="3000" dirty="0"/>
            </a:br>
            <a:r>
              <a:rPr lang="pt-BR" sz="3500" dirty="0"/>
              <a:t>Departamento dos Regimes Próprios de Previdência Social</a:t>
            </a:r>
            <a:br>
              <a:rPr lang="pt-BR" sz="3000" dirty="0"/>
            </a:br>
            <a:br>
              <a:rPr lang="pt-BR" sz="3000" dirty="0"/>
            </a:br>
            <a:r>
              <a:rPr lang="pt-BR" sz="3500" dirty="0"/>
              <a:t>Coordenação-Geral de Atuária e Investimentos</a:t>
            </a:r>
            <a:br>
              <a:rPr lang="pt-BR" sz="3000" dirty="0"/>
            </a:br>
            <a:br>
              <a:rPr lang="pt-BR" sz="3000" dirty="0"/>
            </a:br>
            <a:r>
              <a:rPr lang="pt-BR" sz="3500" dirty="0"/>
              <a:t>Coordenação de Acompanhamento Atuarial</a:t>
            </a:r>
          </a:p>
        </p:txBody>
      </p:sp>
      <p:pic>
        <p:nvPicPr>
          <p:cNvPr id="4" name="Imagem 3">
            <a:extLst>
              <a:ext uri="{FF2B5EF4-FFF2-40B4-BE49-F238E27FC236}">
                <a16:creationId xmlns:a16="http://schemas.microsoft.com/office/drawing/2014/main" id="{359F9BD6-8A12-C4B9-BEF4-E944A52048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E436D7F3-F5A6-7945-58AF-095E6D1BD3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17321109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55885A-EF31-C5F0-685B-4D7D2385765B}"/>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D7DB90A6-A45D-BB3F-4609-84442110D669}"/>
              </a:ext>
            </a:extLst>
          </p:cNvPr>
          <p:cNvSpPr>
            <a:spLocks noGrp="1"/>
          </p:cNvSpPr>
          <p:nvPr>
            <p:ph type="ctrTitle"/>
          </p:nvPr>
        </p:nvSpPr>
        <p:spPr>
          <a:xfrm>
            <a:off x="1371600" y="3188968"/>
            <a:ext cx="15544800" cy="7417415"/>
          </a:xfrm>
        </p:spPr>
        <p:txBody>
          <a:bodyPr/>
          <a:lstStyle/>
          <a:p>
            <a:pPr algn="l"/>
            <a:r>
              <a:rPr lang="pt-BR" sz="4400" b="1" dirty="0"/>
              <a:t>1. Origem Constitucional: </a:t>
            </a:r>
            <a:r>
              <a:rPr lang="pt-BR" sz="4400" dirty="0"/>
              <a:t>O RPPS tem sua base constitucional no </a:t>
            </a:r>
            <a:r>
              <a:rPr lang="pt-BR" sz="4400" b="1" dirty="0"/>
              <a:t>art. 40 da Constituição Federal de 1988</a:t>
            </a:r>
            <a:r>
              <a:rPr lang="pt-BR" sz="4400" dirty="0"/>
              <a:t>, que estabelece um regime previdenciário específico para os </a:t>
            </a:r>
            <a:r>
              <a:rPr lang="pt-BR" sz="4400" b="1" dirty="0"/>
              <a:t>servidores públicos titulares de cargos efetivos</a:t>
            </a:r>
            <a:r>
              <a:rPr lang="pt-BR" sz="4400" dirty="0"/>
              <a:t>. Esse regime deve ser:</a:t>
            </a:r>
            <a:br>
              <a:rPr lang="pt-BR" sz="5400" dirty="0"/>
            </a:br>
            <a:r>
              <a:rPr lang="pt-BR" sz="4000" dirty="0"/>
              <a:t> </a:t>
            </a:r>
            <a:br>
              <a:rPr lang="pt-BR" sz="5400" dirty="0"/>
            </a:br>
            <a:r>
              <a:rPr lang="pt-BR" sz="4000" dirty="0"/>
              <a:t>a) Contributivo e solidário.</a:t>
            </a:r>
            <a:br>
              <a:rPr lang="pt-BR" sz="4000" dirty="0"/>
            </a:br>
            <a:r>
              <a:rPr lang="pt-BR" sz="4000" dirty="0"/>
              <a:t>b) Sustentado por contribuições dos Servidores, Aposentados, Pensionistas e do Ente Federativo.</a:t>
            </a:r>
            <a:br>
              <a:rPr lang="pt-BR" sz="4000" dirty="0"/>
            </a:br>
            <a:r>
              <a:rPr lang="pt-BR" sz="4000" dirty="0"/>
              <a:t>c) Observando o Equilíbrio Financeiro e Atuarial. </a:t>
            </a:r>
            <a:br>
              <a:rPr lang="pt-BR" sz="4800" dirty="0"/>
            </a:br>
            <a:endParaRPr lang="pt-BR" sz="4800" dirty="0"/>
          </a:p>
        </p:txBody>
      </p:sp>
      <p:pic>
        <p:nvPicPr>
          <p:cNvPr id="4" name="Imagem 3">
            <a:extLst>
              <a:ext uri="{FF2B5EF4-FFF2-40B4-BE49-F238E27FC236}">
                <a16:creationId xmlns:a16="http://schemas.microsoft.com/office/drawing/2014/main" id="{51D10DEA-7767-3946-54CB-96DC00EC84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CD7D43CA-5BC2-65F9-8A52-904D03BF13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622535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6E97BC-D2A4-B093-5BA2-67DBADD5E118}"/>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2C80FB2D-FAEF-B657-B758-789D4B63F255}"/>
              </a:ext>
            </a:extLst>
          </p:cNvPr>
          <p:cNvSpPr>
            <a:spLocks noGrp="1"/>
          </p:cNvSpPr>
          <p:nvPr>
            <p:ph type="ctrTitle"/>
          </p:nvPr>
        </p:nvSpPr>
        <p:spPr>
          <a:xfrm>
            <a:off x="1371600" y="3188968"/>
            <a:ext cx="15544800" cy="7232749"/>
          </a:xfrm>
        </p:spPr>
        <p:txBody>
          <a:bodyPr/>
          <a:lstStyle/>
          <a:p>
            <a:r>
              <a:rPr lang="pt-BR" sz="4400" b="1" dirty="0"/>
              <a:t>2. Marco Legal: Lei nº 9.717/1998: </a:t>
            </a:r>
            <a:r>
              <a:rPr lang="pt-BR" sz="4400" dirty="0"/>
              <a:t>promulgada em 27 de novembro de 1998:</a:t>
            </a:r>
            <a:br>
              <a:rPr lang="pt-BR" sz="4400" dirty="0"/>
            </a:br>
            <a:r>
              <a:rPr lang="pt-BR" sz="4000" dirty="0"/>
              <a:t> </a:t>
            </a:r>
            <a:br>
              <a:rPr lang="pt-BR" sz="5400" dirty="0"/>
            </a:br>
            <a:r>
              <a:rPr lang="pt-BR" sz="4000" dirty="0"/>
              <a:t>a) Estabeleceu normas gerais para organização e funcionamento dos RPPS;</a:t>
            </a:r>
            <a:br>
              <a:rPr lang="pt-BR" sz="4000" dirty="0"/>
            </a:br>
            <a:r>
              <a:rPr lang="pt-BR" sz="4000" dirty="0"/>
              <a:t>b) Definiu a cobertura do sistema para servidores efetivos civis e militares;</a:t>
            </a:r>
            <a:br>
              <a:rPr lang="pt-BR" sz="4000" dirty="0"/>
            </a:br>
            <a:r>
              <a:rPr lang="pt-BR" sz="4000" dirty="0"/>
              <a:t>c) Delegou ao Ministério da Previdência estabelecimento de normas e parâmetros sobre Atuária. </a:t>
            </a:r>
            <a:br>
              <a:rPr lang="pt-BR" sz="4800" dirty="0"/>
            </a:br>
            <a:endParaRPr lang="pt-BR" sz="4800" dirty="0"/>
          </a:p>
        </p:txBody>
      </p:sp>
      <p:pic>
        <p:nvPicPr>
          <p:cNvPr id="4" name="Imagem 3">
            <a:extLst>
              <a:ext uri="{FF2B5EF4-FFF2-40B4-BE49-F238E27FC236}">
                <a16:creationId xmlns:a16="http://schemas.microsoft.com/office/drawing/2014/main" id="{34EE600A-BA21-A094-D87B-F2014D739C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1BD63AC6-510B-2D6D-DE85-567D6F882E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2755447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1825FC-9FE9-113E-4202-041370EEB288}"/>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A5602E5D-FBC7-7047-523C-CE488074756A}"/>
              </a:ext>
            </a:extLst>
          </p:cNvPr>
          <p:cNvSpPr>
            <a:spLocks noGrp="1"/>
          </p:cNvSpPr>
          <p:nvPr>
            <p:ph type="ctrTitle"/>
          </p:nvPr>
        </p:nvSpPr>
        <p:spPr>
          <a:xfrm>
            <a:off x="1371600" y="3188968"/>
            <a:ext cx="15544800" cy="9541073"/>
          </a:xfrm>
        </p:spPr>
        <p:txBody>
          <a:bodyPr/>
          <a:lstStyle/>
          <a:p>
            <a:r>
              <a:rPr lang="pt-BR" sz="4400" b="1" dirty="0"/>
              <a:t>3. Emendas Constitucionais Relevantes</a:t>
            </a:r>
            <a:r>
              <a:rPr lang="pt-BR" sz="4400" dirty="0"/>
              <a:t>: </a:t>
            </a:r>
            <a:br>
              <a:rPr lang="pt-BR" sz="5400" dirty="0"/>
            </a:br>
            <a:r>
              <a:rPr lang="pt-BR" sz="4000" dirty="0"/>
              <a:t>•	</a:t>
            </a:r>
            <a:r>
              <a:rPr lang="pt-BR" sz="3900" dirty="0"/>
              <a:t>EC nº 20/1998: Introduziu o caráter contributivo e solidário e o Equilíbrio Financeiro e Atuarial.</a:t>
            </a:r>
            <a:br>
              <a:rPr lang="pt-BR" sz="3900" dirty="0"/>
            </a:br>
            <a:r>
              <a:rPr lang="pt-BR" sz="3900" dirty="0"/>
              <a:t>•	EC nº 41/2003: Reformou regras de cálculo e reajuste de proventos.</a:t>
            </a:r>
            <a:br>
              <a:rPr lang="pt-BR" sz="3900" dirty="0"/>
            </a:br>
            <a:r>
              <a:rPr lang="pt-BR" sz="3900" dirty="0"/>
              <a:t>•	EC nº 47/2005: Criou regras de transição.</a:t>
            </a:r>
            <a:br>
              <a:rPr lang="pt-BR" sz="3900" dirty="0"/>
            </a:br>
            <a:r>
              <a:rPr lang="pt-BR" sz="3900" dirty="0"/>
              <a:t>•	EC nº 70/2012: Aposentadoria por invalidez.</a:t>
            </a:r>
            <a:br>
              <a:rPr lang="pt-BR" sz="3900" dirty="0"/>
            </a:br>
            <a:r>
              <a:rPr lang="pt-BR" sz="3900" dirty="0"/>
              <a:t>•	EC nº 88/2015: Aposentadoria compulsória aos 75 anos.</a:t>
            </a:r>
            <a:br>
              <a:rPr lang="pt-BR" sz="3900" dirty="0"/>
            </a:br>
            <a:r>
              <a:rPr lang="pt-BR" sz="3900" dirty="0"/>
              <a:t>•	EC nº 103/2019: Reforma da Previdência, com impacto direto nos RPPS, recepcionando a Lei nº 9.717/1998 como Lei Complementar.</a:t>
            </a:r>
            <a:br>
              <a:rPr lang="pt-BR" sz="3900" dirty="0"/>
            </a:b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8CDB5BDF-CF3F-AB26-CC96-D4AF2D3BAB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BAA9021C-7F20-9800-53E9-18FC25F9C8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20981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CC4FE2-F991-3253-BD7E-67CFC682AFC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A92CDC61-19A4-9FD9-D762-0DBF036784B7}"/>
              </a:ext>
            </a:extLst>
          </p:cNvPr>
          <p:cNvSpPr>
            <a:spLocks noGrp="1"/>
          </p:cNvSpPr>
          <p:nvPr>
            <p:ph type="ctrTitle"/>
          </p:nvPr>
        </p:nvSpPr>
        <p:spPr>
          <a:xfrm>
            <a:off x="1371600" y="3188968"/>
            <a:ext cx="15544800" cy="9264075"/>
          </a:xfrm>
        </p:spPr>
        <p:txBody>
          <a:bodyPr/>
          <a:lstStyle/>
          <a:p>
            <a:pPr algn="just"/>
            <a:r>
              <a:rPr lang="pt-BR" sz="4400" b="1" dirty="0"/>
              <a:t>4. Portaria MTP nº 1.467, de 02 de Junho de 2022</a:t>
            </a:r>
            <a:r>
              <a:rPr lang="pt-BR" sz="4400" dirty="0"/>
              <a:t>: </a:t>
            </a:r>
            <a:br>
              <a:rPr lang="pt-BR" sz="4400" dirty="0"/>
            </a:br>
            <a:r>
              <a:rPr lang="pt-BR" sz="4000" dirty="0"/>
              <a:t> </a:t>
            </a:r>
            <a:br>
              <a:rPr lang="pt-BR" sz="4400" dirty="0"/>
            </a:br>
            <a:r>
              <a:rPr lang="pt-BR" sz="4000" dirty="0"/>
              <a:t>Disciplina os parâmetros e as diretrizes gerais para </a:t>
            </a:r>
            <a:br>
              <a:rPr lang="pt-BR" sz="4000" dirty="0"/>
            </a:br>
            <a:r>
              <a:rPr lang="pt-BR" sz="4000" dirty="0"/>
              <a:t>organização e funcionamento dos regimes próprios </a:t>
            </a:r>
            <a:br>
              <a:rPr lang="pt-BR" sz="4000" dirty="0"/>
            </a:br>
            <a:r>
              <a:rPr lang="pt-BR" sz="4000" dirty="0"/>
              <a:t>de previdência social dos servidores públicos da </a:t>
            </a:r>
            <a:br>
              <a:rPr lang="pt-BR" sz="4000" dirty="0"/>
            </a:br>
            <a:r>
              <a:rPr lang="pt-BR" sz="4000" dirty="0"/>
              <a:t>União, dos Estados, do Distrito Federal e dos </a:t>
            </a:r>
            <a:br>
              <a:rPr lang="pt-BR" sz="4000" dirty="0"/>
            </a:br>
            <a:r>
              <a:rPr lang="pt-BR" sz="4000" dirty="0"/>
              <a:t>Municípios, em cumprimento à Lei nº 9.717, de </a:t>
            </a:r>
            <a:br>
              <a:rPr lang="pt-BR" sz="4000" dirty="0"/>
            </a:br>
            <a:r>
              <a:rPr lang="pt-BR" sz="4000" dirty="0"/>
              <a:t>1998, aos </a:t>
            </a:r>
            <a:r>
              <a:rPr lang="pt-BR" sz="4000" dirty="0" err="1"/>
              <a:t>arts</a:t>
            </a:r>
            <a:r>
              <a:rPr lang="pt-BR" sz="4000" dirty="0"/>
              <a:t>. 1º e 2º da Lei nº 10.887, de 2004 e </a:t>
            </a:r>
            <a:br>
              <a:rPr lang="pt-BR" sz="4000" dirty="0"/>
            </a:br>
            <a:r>
              <a:rPr lang="pt-BR" sz="4000" dirty="0"/>
              <a:t>à Emenda Constitucional nº 103, de 2019.  </a:t>
            </a:r>
            <a:br>
              <a:rPr lang="pt-BR" sz="4400" dirty="0"/>
            </a:br>
            <a:br>
              <a:rPr lang="pt-BR" sz="4400" dirty="0"/>
            </a:br>
            <a:br>
              <a:rPr lang="pt-BR" sz="5400" dirty="0"/>
            </a:b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08AB5D44-813E-E595-AE08-09A7CB9481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93040901-26A2-8A9C-0955-E41B4E65C0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3756758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061082-1690-42CD-80DF-ADAE175C86F6}"/>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9087493C-9C3C-DFBB-56BA-C62B90028840}"/>
              </a:ext>
            </a:extLst>
          </p:cNvPr>
          <p:cNvSpPr>
            <a:spLocks noGrp="1"/>
          </p:cNvSpPr>
          <p:nvPr>
            <p:ph type="ctrTitle"/>
          </p:nvPr>
        </p:nvSpPr>
        <p:spPr>
          <a:xfrm>
            <a:off x="1371600" y="3188968"/>
            <a:ext cx="15544800" cy="8525411"/>
          </a:xfrm>
        </p:spPr>
        <p:txBody>
          <a:bodyPr/>
          <a:lstStyle/>
          <a:p>
            <a:pPr algn="l"/>
            <a:r>
              <a:rPr lang="pt-BR" sz="4400" b="1" dirty="0"/>
              <a:t>5. Introdução à Atuária na Portaria</a:t>
            </a:r>
            <a:r>
              <a:rPr lang="pt-BR" sz="4400" dirty="0"/>
              <a:t>: </a:t>
            </a:r>
            <a:br>
              <a:rPr lang="pt-BR" sz="4400" dirty="0"/>
            </a:br>
            <a:r>
              <a:rPr lang="pt-BR" sz="4000" dirty="0"/>
              <a:t>  </a:t>
            </a:r>
            <a:br>
              <a:rPr lang="pt-BR" sz="4400" dirty="0"/>
            </a:br>
            <a:r>
              <a:rPr lang="pt-BR" sz="4000" dirty="0"/>
              <a:t>•	Conceito de atuária previdenciária.</a:t>
            </a:r>
            <a:br>
              <a:rPr lang="pt-BR" sz="4000" dirty="0"/>
            </a:br>
            <a:br>
              <a:rPr lang="pt-BR" sz="4000" dirty="0"/>
            </a:br>
            <a:r>
              <a:rPr lang="pt-BR" sz="4000" dirty="0"/>
              <a:t>•	Papel do atuário nos RPPS.</a:t>
            </a:r>
            <a:br>
              <a:rPr lang="pt-BR" sz="4000" dirty="0"/>
            </a:br>
            <a:br>
              <a:rPr lang="pt-BR" sz="4000" dirty="0"/>
            </a:br>
            <a:r>
              <a:rPr lang="pt-BR" sz="4000" dirty="0"/>
              <a:t>•	Base legal: EC n° 103/2019, Lei n° 9.717/1998.</a:t>
            </a:r>
            <a:br>
              <a:rPr lang="pt-BR" sz="4000" dirty="0"/>
            </a:br>
            <a:br>
              <a:rPr lang="pt-BR" sz="4000" dirty="0"/>
            </a:br>
            <a:r>
              <a:rPr lang="pt-BR" sz="4000" dirty="0"/>
              <a:t>•	Importância do Equilíbrio Financeiro e Atuarial.</a:t>
            </a:r>
            <a:br>
              <a:rPr lang="pt-BR" sz="4400" dirty="0"/>
            </a:br>
            <a:br>
              <a:rPr lang="pt-BR" sz="5400" dirty="0"/>
            </a:b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4B5860F5-0B90-BF0E-2698-3F012927E9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FF7C3B6D-E9B4-AB1B-B713-0FC6309241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907610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D57549-3C7E-D809-F1C0-ACCD687092CC}"/>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6310390D-9034-98B6-2441-4847642502A4}"/>
              </a:ext>
            </a:extLst>
          </p:cNvPr>
          <p:cNvSpPr>
            <a:spLocks noGrp="1"/>
          </p:cNvSpPr>
          <p:nvPr>
            <p:ph type="ctrTitle"/>
          </p:nvPr>
        </p:nvSpPr>
        <p:spPr>
          <a:xfrm>
            <a:off x="1371600" y="3188968"/>
            <a:ext cx="15544800" cy="7909858"/>
          </a:xfrm>
        </p:spPr>
        <p:txBody>
          <a:bodyPr/>
          <a:lstStyle/>
          <a:p>
            <a:pPr algn="l"/>
            <a:r>
              <a:rPr lang="pt-BR" sz="4400" b="1" dirty="0"/>
              <a:t>6. Avaliação Atuarial</a:t>
            </a:r>
            <a:r>
              <a:rPr lang="pt-BR" sz="4400" dirty="0"/>
              <a:t>: </a:t>
            </a:r>
            <a:br>
              <a:rPr lang="pt-BR" sz="4400" dirty="0"/>
            </a:br>
            <a:r>
              <a:rPr lang="pt-BR" sz="4000" dirty="0"/>
              <a:t>  </a:t>
            </a:r>
            <a:br>
              <a:rPr lang="pt-BR" sz="4400" dirty="0"/>
            </a:br>
            <a:r>
              <a:rPr lang="pt-BR" sz="4000" dirty="0"/>
              <a:t>•	Objetivos.</a:t>
            </a:r>
            <a:br>
              <a:rPr lang="pt-BR" sz="4000" dirty="0"/>
            </a:br>
            <a:r>
              <a:rPr lang="pt-BR" sz="4000" dirty="0"/>
              <a:t>•	Periodicidade Anual e data focal (31/12).</a:t>
            </a:r>
            <a:br>
              <a:rPr lang="pt-BR" sz="4000" dirty="0"/>
            </a:br>
            <a:r>
              <a:rPr lang="pt-BR" sz="4000" dirty="0"/>
              <a:t>•	Responsabilidade técnica do atuário.</a:t>
            </a:r>
            <a:br>
              <a:rPr lang="pt-BR" sz="4000" dirty="0"/>
            </a:br>
            <a:r>
              <a:rPr lang="pt-BR" sz="4000" dirty="0"/>
              <a:t>•	Documentos exigidos.</a:t>
            </a:r>
            <a:br>
              <a:rPr lang="pt-BR" sz="4000" dirty="0"/>
            </a:br>
            <a:r>
              <a:rPr lang="pt-BR" sz="4000" dirty="0"/>
              <a:t>•	Impacto da avaliação atuarial na gestão do RPPS.</a:t>
            </a:r>
            <a:br>
              <a:rPr lang="pt-BR" sz="4000" dirty="0"/>
            </a:br>
            <a:r>
              <a:rPr lang="pt-BR" sz="4000" dirty="0"/>
              <a:t>•	Penalidades por ausência ou inconsistência.</a:t>
            </a:r>
            <a:br>
              <a:rPr lang="pt-BR" sz="4400" dirty="0"/>
            </a:br>
            <a:br>
              <a:rPr lang="pt-BR" sz="5400" dirty="0"/>
            </a:b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FDDE7DFD-3B9D-EF06-8D44-43032360CE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6A11BB95-D07E-D073-7932-C43A42D747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3130837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0D32BC-D73C-0303-DB88-F871CADBA494}"/>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11A81B6F-29A0-A41D-10D5-9EF86C989221}"/>
              </a:ext>
            </a:extLst>
          </p:cNvPr>
          <p:cNvSpPr>
            <a:spLocks noGrp="1"/>
          </p:cNvSpPr>
          <p:nvPr>
            <p:ph type="ctrTitle"/>
          </p:nvPr>
        </p:nvSpPr>
        <p:spPr>
          <a:xfrm>
            <a:off x="1371600" y="3188968"/>
            <a:ext cx="15544800" cy="9756517"/>
          </a:xfrm>
        </p:spPr>
        <p:txBody>
          <a:bodyPr/>
          <a:lstStyle/>
          <a:p>
            <a:pPr algn="l"/>
            <a:r>
              <a:rPr lang="pt-BR" sz="4400" b="1" dirty="0"/>
              <a:t>7. Métodos de Financiamento</a:t>
            </a:r>
            <a:r>
              <a:rPr lang="pt-BR" sz="4400" dirty="0"/>
              <a:t>: </a:t>
            </a:r>
            <a:br>
              <a:rPr lang="pt-BR" sz="4400" dirty="0"/>
            </a:br>
            <a:r>
              <a:rPr lang="pt-BR" sz="4000" dirty="0"/>
              <a:t>  </a:t>
            </a:r>
            <a:br>
              <a:rPr lang="pt-BR" sz="4400" dirty="0"/>
            </a:br>
            <a:r>
              <a:rPr lang="pt-BR" sz="4000" dirty="0"/>
              <a:t>•	Regimes financeiros: Capitalização, repartição simples e repartição de capitais de cobertura.</a:t>
            </a:r>
            <a:br>
              <a:rPr lang="pt-BR" sz="4000" dirty="0"/>
            </a:br>
            <a:br>
              <a:rPr lang="pt-BR" sz="4000" dirty="0"/>
            </a:br>
            <a:r>
              <a:rPr lang="pt-BR" sz="4000" dirty="0"/>
              <a:t>•	Métodos atuariais: </a:t>
            </a:r>
            <a:r>
              <a:rPr lang="pt-BR" sz="4000" dirty="0" err="1"/>
              <a:t>CUP-e</a:t>
            </a:r>
            <a:r>
              <a:rPr lang="pt-BR" sz="4000" dirty="0"/>
              <a:t>, CUP-p, Idade Normal de Entrada, Prêmio Nivelado Individual, Método Agregado/Ortodoxo.</a:t>
            </a:r>
            <a:br>
              <a:rPr lang="pt-BR" sz="4000" dirty="0"/>
            </a:br>
            <a:br>
              <a:rPr lang="pt-BR" sz="4000" dirty="0"/>
            </a:br>
            <a:r>
              <a:rPr lang="pt-BR" sz="4000" dirty="0"/>
              <a:t>•	Reconhecimento de serviço passado e perdas/ganhos atuariais para contabilização.</a:t>
            </a:r>
            <a:br>
              <a:rPr lang="pt-BR" sz="4400" dirty="0"/>
            </a:br>
            <a:br>
              <a:rPr lang="pt-BR" sz="5400" dirty="0"/>
            </a:br>
            <a:br>
              <a:rPr lang="pt-BR" sz="4000" dirty="0"/>
            </a:br>
            <a:br>
              <a:rPr lang="pt-BR" sz="4800" dirty="0"/>
            </a:br>
            <a:endParaRPr lang="pt-BR" sz="4800" dirty="0"/>
          </a:p>
        </p:txBody>
      </p:sp>
      <p:pic>
        <p:nvPicPr>
          <p:cNvPr id="4" name="Imagem 3">
            <a:extLst>
              <a:ext uri="{FF2B5EF4-FFF2-40B4-BE49-F238E27FC236}">
                <a16:creationId xmlns:a16="http://schemas.microsoft.com/office/drawing/2014/main" id="{1F41F121-8F03-AD12-D5D3-6415F3339A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0" y="70616"/>
            <a:ext cx="2667000" cy="1857519"/>
          </a:xfrm>
          <a:prstGeom prst="rect">
            <a:avLst/>
          </a:prstGeom>
        </p:spPr>
      </p:pic>
      <p:pic>
        <p:nvPicPr>
          <p:cNvPr id="7" name="Imagem 6" descr="Interface gráfica do usuário&#10;&#10;O conteúdo gerado por IA pode estar incorreto.">
            <a:extLst>
              <a:ext uri="{FF2B5EF4-FFF2-40B4-BE49-F238E27FC236}">
                <a16:creationId xmlns:a16="http://schemas.microsoft.com/office/drawing/2014/main" id="{382ED2D6-1F41-4A81-262E-5117BAA923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4200" y="0"/>
            <a:ext cx="3200400" cy="3009900"/>
          </a:xfrm>
          <a:prstGeom prst="rect">
            <a:avLst/>
          </a:prstGeom>
        </p:spPr>
      </p:pic>
    </p:spTree>
    <p:extLst>
      <p:ext uri="{BB962C8B-B14F-4D97-AF65-F5344CB8AC3E}">
        <p14:creationId xmlns:p14="http://schemas.microsoft.com/office/powerpoint/2010/main" val="22837862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1367</TotalTime>
  <Words>1173</Words>
  <Application>Microsoft Office PowerPoint</Application>
  <PresentationFormat>Personalizar</PresentationFormat>
  <Paragraphs>32</Paragraphs>
  <Slides>19</Slides>
  <Notes>0</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19</vt:i4>
      </vt:variant>
    </vt:vector>
  </HeadingPairs>
  <TitlesOfParts>
    <vt:vector size="25" baseType="lpstr">
      <vt:lpstr>Arial</vt:lpstr>
      <vt:lpstr>Arial Black</vt:lpstr>
      <vt:lpstr>Calibri</vt:lpstr>
      <vt:lpstr>Trebuchet MS</vt:lpstr>
      <vt:lpstr>Verdana</vt:lpstr>
      <vt:lpstr>Office Theme</vt:lpstr>
      <vt:lpstr>Apresentação do PowerPoint</vt:lpstr>
      <vt:lpstr>MINISTÉRIO DA PREVIDÊNCIA SOCIAL  Secretaria de Regime Próprio e Complementar  Departamento dos Regimes Próprios de Previdência Social  Coordenação-Geral de Atuária e Investimentos  Coordenação de Acompanhamento Atuarial</vt:lpstr>
      <vt:lpstr>1. Origem Constitucional: O RPPS tem sua base constitucional no art. 40 da Constituição Federal de 1988, que estabelece um regime previdenciário específico para os servidores públicos titulares de cargos efetivos. Esse regime deve ser:   a) Contributivo e solidário. b) Sustentado por contribuições dos Servidores, Aposentados, Pensionistas e do Ente Federativo. c) Observando o Equilíbrio Financeiro e Atuarial.  </vt:lpstr>
      <vt:lpstr>2. Marco Legal: Lei nº 9.717/1998: promulgada em 27 de novembro de 1998:   a) Estabeleceu normas gerais para organização e funcionamento dos RPPS; b) Definiu a cobertura do sistema para servidores efetivos civis e militares; c) Delegou ao Ministério da Previdência estabelecimento de normas e parâmetros sobre Atuária.  </vt:lpstr>
      <vt:lpstr>3. Emendas Constitucionais Relevantes:  • EC nº 20/1998: Introduziu o caráter contributivo e solidário e o Equilíbrio Financeiro e Atuarial. • EC nº 41/2003: Reformou regras de cálculo e reajuste de proventos. • EC nº 47/2005: Criou regras de transição. • EC nº 70/2012: Aposentadoria por invalidez. • EC nº 88/2015: Aposentadoria compulsória aos 75 anos. • EC nº 103/2019: Reforma da Previdência, com impacto direto nos RPPS, recepcionando a Lei nº 9.717/1998 como Lei Complementar.   </vt:lpstr>
      <vt:lpstr>4. Portaria MTP nº 1.467, de 02 de Junho de 2022:    Disciplina os parâmetros e as diretrizes gerais para  organização e funcionamento dos regimes próprios  de previdência social dos servidores públicos da  União, dos Estados, do Distrito Federal e dos  Municípios, em cumprimento à Lei nº 9.717, de  1998, aos arts. 1º e 2º da Lei nº 10.887, de 2004 e  à Emenda Constitucional nº 103, de 2019.       </vt:lpstr>
      <vt:lpstr>5. Introdução à Atuária na Portaria:     • Conceito de atuária previdenciária.  • Papel do atuário nos RPPS.  • Base legal: EC n° 103/2019, Lei n° 9.717/1998.  • Importância do Equilíbrio Financeiro e Atuarial.    </vt:lpstr>
      <vt:lpstr>6. Avaliação Atuarial:     • Objetivos. • Periodicidade Anual e data focal (31/12). • Responsabilidade técnica do atuário. • Documentos exigidos. • Impacto da avaliação atuarial na gestão do RPPS. • Penalidades por ausência ou inconsistência.    </vt:lpstr>
      <vt:lpstr>7. Métodos de Financiamento:     • Regimes financeiros: Capitalização, repartição simples e repartição de capitais de cobertura.  • Métodos atuariais: CUP-e, CUP-p, Idade Normal de Entrada, Prêmio Nivelado Individual, Método Agregado/Ortodoxo.  • Reconhecimento de serviço passado e perdas/ganhos atuariais para contabilização.    </vt:lpstr>
      <vt:lpstr>8. Hipóteses Atuariais:     • Tipos de hipóteses: Biométricas, demográficas, econômicas e financeiras.   • Escolha e validação: A importância da aderência à massa de segurados e da prudência nas premissas.   • Relatório de Análise das Hipóteses: Instrumento que demonstra a adequação das bases técnicas.  </vt:lpstr>
      <vt:lpstr>9. Encaminhamento Relatório de Análise das Hipóteses Hipóteses Atuariais:       </vt:lpstr>
      <vt:lpstr>10. Déficit Atuarial e Equacionamento:     • Conceito de déficit financeiro e atuarial e formas de equacionamento:  a) Plano de amortização com contribuições suplementares, na forma de alíquotas ou aportes mensais com valores preestabelecidos. b) Segregação da massa. c) Aporte de bens, direitos e ativos. d) Adequações das regras de concessão, cálculo e reajustamento dos benefícios, na forma do art. 164.     </vt:lpstr>
      <vt:lpstr>11. Plano de Custeio:     • Custo normal e suplementar.  • Implementação por lei do ente federativo até 31/12 do exercício seguinte da data base da avaliação atuarial.  • Relação entre alíquotas e Equilíbrio Atuarial e Financeiro.  • Limites de contribuição do ente federativo.   </vt:lpstr>
      <vt:lpstr>12. Base de Dados:     • Atualizadas, completas e consistentes.  • Posicionadas entre julho e dezembro do ano anterior a avaliação atuarial.  • Impacto da base cadastral na avaliação atuarial.    </vt:lpstr>
      <vt:lpstr>13. Geração Futura (novos entrados):     • Elaborar estudo técnico que comprove a viabilidade da premissa, alterar NTAs, calcular duração do passivo em relação a geração atual, segregar fluxo e projetar os fluxos e balanços atuariais da geração futura com base nos percentuais definidos no art. 45 do Anexo VI da Portaria MTP n° 1.467/2022. Os resultados devem ser registrados no campo “Valor Atual dos Bens, Direitos e Demais Ativos a Serem Incorporados no Exercício Atual” do DRAA, localizado no menu: Previdenciário &gt; Resultados &gt; Custo Suplementar, para fins de possível ajuste do déficit atuarial da geração atual.      </vt:lpstr>
      <vt:lpstr>14. Compensação Financeira entre Regimes:     • Projeção de valores entre RPPS e RGPS.  • Cálculo atuarial da compensação.  • Relevância para equilíbrio financeiro  </vt:lpstr>
      <vt:lpstr>15. Governança e Transparência Atuarial :     • Publicidade dos resultados atuariais.  • Participação dos Segurados, Conselhos e do Ente Federativo.  • Auditorias independentes.  </vt:lpstr>
      <vt:lpstr>16. Conclusão e Recomendações:     • Síntese dos principais pontos.  • Boas práticas atuariais.  • Desafios e perspectivas futuras.  </vt:lpstr>
      <vt:lpstr>S E M I N Á R I 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MOdeloSlide_SeminárioJuridico2025</dc:title>
  <dc:creator>Anne e Aline Ramos</dc:creator>
  <cp:keywords>DAGxw2t8iU8,BADyuKQVNi4,0</cp:keywords>
  <cp:lastModifiedBy>Alan dos Santos de Moura</cp:lastModifiedBy>
  <cp:revision>51</cp:revision>
  <dcterms:created xsi:type="dcterms:W3CDTF">2025-09-04T14:47:51Z</dcterms:created>
  <dcterms:modified xsi:type="dcterms:W3CDTF">2025-09-22T00:32:17Z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2025-09-02T00:00:00Z</vt:filetime>
  </property>
  <property fmtid="{D5CDD505-2E9C-101B-9397-08002B2CF9AE}" pid="3" name="Creator">
    <vt:lpwstr>Canva</vt:lpwstr>
  </property>
  <property fmtid="{D5CDD505-2E9C-101B-9397-08002B2CF9AE}" pid="4" name="LastSaved">
    <vt:filetime>2025-09-04T00:00:00Z</vt:filetime>
  </property>
  <property fmtid="{D5CDD505-2E9C-101B-9397-08002B2CF9AE}" pid="5" name="Producer">
    <vt:lpwstr>Canva</vt:lpwstr>
  </property>
</Properties>
</file>